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92" r:id="rId2"/>
    <p:sldId id="293" r:id="rId3"/>
    <p:sldId id="277" r:id="rId4"/>
    <p:sldId id="278" r:id="rId5"/>
    <p:sldId id="279" r:id="rId6"/>
    <p:sldId id="280" r:id="rId7"/>
    <p:sldId id="281" r:id="rId8"/>
    <p:sldId id="283" r:id="rId9"/>
    <p:sldId id="286" r:id="rId10"/>
    <p:sldId id="287" r:id="rId11"/>
    <p:sldId id="305" r:id="rId12"/>
    <p:sldId id="306" r:id="rId13"/>
    <p:sldId id="316" r:id="rId14"/>
    <p:sldId id="307" r:id="rId15"/>
    <p:sldId id="308" r:id="rId16"/>
    <p:sldId id="309" r:id="rId17"/>
    <p:sldId id="310" r:id="rId18"/>
    <p:sldId id="311" r:id="rId19"/>
    <p:sldId id="312" r:id="rId20"/>
    <p:sldId id="290" r:id="rId21"/>
    <p:sldId id="291" r:id="rId22"/>
    <p:sldId id="317" r:id="rId23"/>
    <p:sldId id="294" r:id="rId24"/>
  </p:sldIdLst>
  <p:sldSz cx="12192000" cy="6858000"/>
  <p:notesSz cx="7104063" cy="10234613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>
          <p15:clr>
            <a:srgbClr val="A4A3A4"/>
          </p15:clr>
        </p15:guide>
        <p15:guide id="2" pos="38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see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B2B2B2"/>
    <a:srgbClr val="202020"/>
    <a:srgbClr val="323232"/>
    <a:srgbClr val="CC3300"/>
    <a:srgbClr val="CC0000"/>
    <a:srgbClr val="FF33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588" y="102"/>
      </p:cViewPr>
      <p:guideLst>
        <p:guide orient="horz" pos="2135"/>
        <p:guide pos="385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69645-561F-47F0-9357-72E27DD8C3B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69645-561F-47F0-9357-72E27DD8C3B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69645-561F-47F0-9357-72E27DD8C3B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69645-561F-47F0-9357-72E27DD8C3B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69645-561F-47F0-9357-72E27DD8C3B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69645-561F-47F0-9357-72E27DD8C3B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69645-561F-47F0-9357-72E27DD8C3B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69645-561F-47F0-9357-72E27DD8C3B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69645-561F-47F0-9357-72E27DD8C3B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69645-561F-47F0-9357-72E27DD8C3B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2019/3/18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6.wdp"/><Relationship Id="rId18" Type="http://schemas.openxmlformats.org/officeDocument/2006/relationships/image" Target="../media/image18.png"/><Relationship Id="rId3" Type="http://schemas.microsoft.com/office/2007/relationships/hdphoto" Target="../media/hdphoto1.wdp"/><Relationship Id="rId21" Type="http://schemas.microsoft.com/office/2007/relationships/hdphoto" Target="../media/hdphoto10.wdp"/><Relationship Id="rId7" Type="http://schemas.microsoft.com/office/2007/relationships/hdphoto" Target="../media/hdphoto3.wdp"/><Relationship Id="rId12" Type="http://schemas.openxmlformats.org/officeDocument/2006/relationships/image" Target="../media/image15.png"/><Relationship Id="rId17" Type="http://schemas.microsoft.com/office/2007/relationships/hdphoto" Target="../media/hdphoto8.wdp"/><Relationship Id="rId25" Type="http://schemas.openxmlformats.org/officeDocument/2006/relationships/image" Target="../media/image22.png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24" Type="http://schemas.openxmlformats.org/officeDocument/2006/relationships/image" Target="../media/image21.png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10" Type="http://schemas.openxmlformats.org/officeDocument/2006/relationships/image" Target="../media/image14.png"/><Relationship Id="rId19" Type="http://schemas.microsoft.com/office/2007/relationships/hdphoto" Target="../media/hdphoto9.wdp"/><Relationship Id="rId4" Type="http://schemas.openxmlformats.org/officeDocument/2006/relationships/image" Target="../media/image11.png"/><Relationship Id="rId9" Type="http://schemas.microsoft.com/office/2007/relationships/hdphoto" Target="../media/hdphoto4.wdp"/><Relationship Id="rId14" Type="http://schemas.openxmlformats.org/officeDocument/2006/relationships/image" Target="../media/image16.png"/><Relationship Id="rId2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5" b="5471"/>
          <a:stretch>
            <a:fillRect/>
          </a:stretch>
        </p:blipFill>
        <p:spPr>
          <a:xfrm>
            <a:off x="15673" y="0"/>
            <a:ext cx="12192000" cy="4065903"/>
          </a:xfrm>
          <a:prstGeom prst="rect">
            <a:avLst/>
          </a:prstGeom>
        </p:spPr>
      </p:pic>
      <p:sp>
        <p:nvSpPr>
          <p:cNvPr id="84" name="椭圆 83"/>
          <p:cNvSpPr/>
          <p:nvPr/>
        </p:nvSpPr>
        <p:spPr>
          <a:xfrm>
            <a:off x="7847361" y="356659"/>
            <a:ext cx="812800" cy="812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solidFill>
                  <a:srgbClr val="0062AC"/>
                </a:solidFill>
              </a:rPr>
              <a:t>+</a:t>
            </a:r>
            <a:endParaRPr lang="zh-CN" altLang="en-US" sz="9600" dirty="0">
              <a:solidFill>
                <a:srgbClr val="0062AC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835968" y="4845145"/>
            <a:ext cx="2352040" cy="748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由点到面</a:t>
            </a:r>
          </a:p>
        </p:txBody>
      </p:sp>
      <p:sp>
        <p:nvSpPr>
          <p:cNvPr id="86" name="矩形 85"/>
          <p:cNvSpPr/>
          <p:nvPr/>
        </p:nvSpPr>
        <p:spPr>
          <a:xfrm>
            <a:off x="2798120" y="5939988"/>
            <a:ext cx="659804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Python base program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4218508" y="4237628"/>
            <a:ext cx="3754983" cy="292376"/>
          </a:xfrm>
          <a:prstGeom prst="roundRect">
            <a:avLst>
              <a:gd name="adj" fmla="val 50000"/>
            </a:avLst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牛爱科技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9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MOSFET</a:t>
            </a:r>
            <a:r>
              <a:rPr lang="zh-CN" altLang="en-US" sz="3200" dirty="0"/>
              <a:t>管开关控制原理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647700" y="1589222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三极管是电流驱动的，</a:t>
            </a:r>
            <a:r>
              <a:rPr lang="en-US" altLang="zh-CN" dirty="0"/>
              <a:t>MOSFET</a:t>
            </a:r>
            <a:r>
              <a:rPr lang="zh-CN" altLang="en-US" dirty="0"/>
              <a:t>是电压驱动的，三极管和</a:t>
            </a:r>
            <a:r>
              <a:rPr lang="en-US" altLang="zh-CN" dirty="0"/>
              <a:t>MOS</a:t>
            </a:r>
            <a:r>
              <a:rPr lang="zh-CN" altLang="en-US" dirty="0"/>
              <a:t>管开关电路原则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b="1" dirty="0"/>
              <a:t>BJT</a:t>
            </a:r>
            <a:r>
              <a:rPr lang="zh-CN" altLang="en-US" b="1" dirty="0"/>
              <a:t>三极管</a:t>
            </a:r>
            <a:r>
              <a:rPr lang="en-US" altLang="zh-CN" b="1" dirty="0"/>
              <a:t>Transistors</a:t>
            </a:r>
            <a:r>
              <a:rPr lang="zh-CN" altLang="en-US" dirty="0"/>
              <a:t>      只要发射极</a:t>
            </a:r>
            <a:r>
              <a:rPr lang="en-US" altLang="zh-CN" dirty="0"/>
              <a:t>e </a:t>
            </a:r>
            <a:r>
              <a:rPr lang="zh-CN" altLang="en-US" dirty="0"/>
              <a:t>对电源短路 就是电子开关用法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N</a:t>
            </a:r>
            <a:r>
              <a:rPr lang="zh-CN" altLang="en-US" dirty="0"/>
              <a:t>管 发射极</a:t>
            </a:r>
            <a:r>
              <a:rPr lang="en-US" altLang="zh-CN" dirty="0"/>
              <a:t>E </a:t>
            </a:r>
            <a:r>
              <a:rPr lang="zh-CN" altLang="en-US" dirty="0"/>
              <a:t>对电源负极短路</a:t>
            </a:r>
            <a:r>
              <a:rPr lang="en-US" altLang="zh-CN" dirty="0"/>
              <a:t>.  </a:t>
            </a:r>
            <a:r>
              <a:rPr lang="zh-CN" altLang="en-US" dirty="0"/>
              <a:t>低边开关，</a:t>
            </a:r>
            <a:r>
              <a:rPr lang="en-US" altLang="zh-CN" dirty="0"/>
              <a:t>b-e </a:t>
            </a:r>
            <a:r>
              <a:rPr lang="zh-CN" altLang="en-US" dirty="0"/>
              <a:t>正向电流 饱和导通；注，底边</a:t>
            </a:r>
            <a:r>
              <a:rPr lang="en-US" altLang="zh-CN" dirty="0"/>
              <a:t>-</a:t>
            </a:r>
            <a:r>
              <a:rPr lang="zh-CN" altLang="en-US" dirty="0"/>
              <a:t>靠近</a:t>
            </a:r>
            <a:r>
              <a:rPr lang="en-US" altLang="zh-CN" dirty="0"/>
              <a:t>GND</a:t>
            </a:r>
            <a:r>
              <a:rPr lang="zh-CN" altLang="en-US" dirty="0"/>
              <a:t>侧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P</a:t>
            </a:r>
            <a:r>
              <a:rPr lang="zh-CN" altLang="en-US" dirty="0"/>
              <a:t>管 发射极</a:t>
            </a:r>
            <a:r>
              <a:rPr lang="en-US" altLang="zh-CN" dirty="0"/>
              <a:t>E </a:t>
            </a:r>
            <a:r>
              <a:rPr lang="zh-CN" altLang="en-US" dirty="0"/>
              <a:t>对电源正极短路</a:t>
            </a:r>
            <a:r>
              <a:rPr lang="en-US" altLang="zh-CN" dirty="0"/>
              <a:t>.  </a:t>
            </a:r>
            <a:r>
              <a:rPr lang="zh-CN" altLang="en-US" dirty="0"/>
              <a:t>高边开关，</a:t>
            </a:r>
            <a:r>
              <a:rPr lang="en-US" altLang="zh-CN" dirty="0"/>
              <a:t>b-e </a:t>
            </a:r>
            <a:r>
              <a:rPr lang="zh-CN" altLang="en-US" dirty="0"/>
              <a:t>反向电流 饱和导通；注，高边</a:t>
            </a:r>
            <a:r>
              <a:rPr lang="en-US" altLang="zh-CN" dirty="0"/>
              <a:t>-</a:t>
            </a:r>
            <a:r>
              <a:rPr lang="zh-CN" altLang="en-US" dirty="0"/>
              <a:t>靠近</a:t>
            </a:r>
            <a:r>
              <a:rPr lang="en-US" altLang="zh-CN" dirty="0"/>
              <a:t>VCC</a:t>
            </a:r>
            <a:r>
              <a:rPr lang="zh-CN" altLang="en-US" dirty="0"/>
              <a:t>侧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b="1" dirty="0"/>
              <a:t>FET</a:t>
            </a:r>
            <a:r>
              <a:rPr lang="zh-CN" altLang="en-US" b="1" dirty="0"/>
              <a:t>场效应管</a:t>
            </a:r>
            <a:r>
              <a:rPr lang="en-US" altLang="zh-CN" b="1" dirty="0"/>
              <a:t>MOSFET</a:t>
            </a:r>
            <a:r>
              <a:rPr lang="zh-CN" altLang="en-US" dirty="0"/>
              <a:t>  只要源极</a:t>
            </a:r>
            <a:r>
              <a:rPr lang="en-US" altLang="zh-CN" dirty="0"/>
              <a:t>S </a:t>
            </a:r>
            <a:r>
              <a:rPr lang="zh-CN" altLang="en-US" dirty="0"/>
              <a:t>对电源短路 就是电子开关用法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N</a:t>
            </a:r>
            <a:r>
              <a:rPr lang="zh-CN" altLang="en-US" dirty="0"/>
              <a:t>管 源极</a:t>
            </a:r>
            <a:r>
              <a:rPr lang="en-US" altLang="zh-CN" dirty="0"/>
              <a:t>S </a:t>
            </a:r>
            <a:r>
              <a:rPr lang="zh-CN" altLang="en-US" dirty="0"/>
              <a:t>对电源负极短路</a:t>
            </a:r>
            <a:r>
              <a:rPr lang="en-US" altLang="zh-CN" dirty="0"/>
              <a:t>.     </a:t>
            </a:r>
            <a:r>
              <a:rPr lang="zh-CN" altLang="en-US" dirty="0"/>
              <a:t>低边开关，栅</a:t>
            </a:r>
            <a:r>
              <a:rPr lang="en-US" altLang="zh-CN" dirty="0"/>
              <a:t>-</a:t>
            </a:r>
            <a:r>
              <a:rPr lang="zh-CN" altLang="en-US" dirty="0"/>
              <a:t>源 正向电压 导通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P</a:t>
            </a:r>
            <a:r>
              <a:rPr lang="zh-CN" altLang="en-US" dirty="0"/>
              <a:t>管 源极</a:t>
            </a:r>
            <a:r>
              <a:rPr lang="en-US" altLang="zh-CN" dirty="0"/>
              <a:t>S </a:t>
            </a:r>
            <a:r>
              <a:rPr lang="zh-CN" altLang="en-US" dirty="0"/>
              <a:t>对电源正极短路</a:t>
            </a:r>
            <a:r>
              <a:rPr lang="en-US" altLang="zh-CN" dirty="0"/>
              <a:t>.     </a:t>
            </a:r>
            <a:r>
              <a:rPr lang="zh-CN" altLang="en-US" dirty="0"/>
              <a:t>高边开关，栅</a:t>
            </a:r>
            <a:r>
              <a:rPr lang="en-US" altLang="zh-CN" dirty="0"/>
              <a:t>-</a:t>
            </a:r>
            <a:r>
              <a:rPr lang="zh-CN" altLang="en-US" dirty="0"/>
              <a:t>源 反向电压 导通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三极管 </a:t>
            </a:r>
            <a:r>
              <a:rPr lang="en-US" altLang="zh-CN" dirty="0"/>
              <a:t>b-e </a:t>
            </a:r>
            <a:r>
              <a:rPr lang="zh-CN" altLang="en-US" dirty="0"/>
              <a:t>必须有大于 </a:t>
            </a:r>
            <a:r>
              <a:rPr lang="en-US" altLang="zh-CN" dirty="0"/>
              <a:t>C-E </a:t>
            </a:r>
            <a:r>
              <a:rPr lang="zh-CN" altLang="en-US" dirty="0"/>
              <a:t>饱和导通的电流 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场效应管理论上栅</a:t>
            </a:r>
            <a:r>
              <a:rPr lang="en-US" altLang="zh-CN" dirty="0"/>
              <a:t>-</a:t>
            </a:r>
            <a:r>
              <a:rPr lang="zh-CN" altLang="en-US" dirty="0"/>
              <a:t>源有大于 漏</a:t>
            </a:r>
            <a:r>
              <a:rPr lang="en-US" altLang="zh-CN" dirty="0"/>
              <a:t>-</a:t>
            </a:r>
            <a:r>
              <a:rPr lang="zh-CN" altLang="en-US" dirty="0"/>
              <a:t>源导通条件的电压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右图为</a:t>
            </a:r>
            <a:r>
              <a:rPr lang="en-US" altLang="zh-CN" dirty="0"/>
              <a:t>LED</a:t>
            </a:r>
            <a:r>
              <a:rPr lang="zh-CN" altLang="en-US" dirty="0"/>
              <a:t>板局部，</a:t>
            </a:r>
            <a:r>
              <a:rPr lang="en-US" altLang="zh-CN" dirty="0"/>
              <a:t>MOS</a:t>
            </a:r>
            <a:r>
              <a:rPr lang="zh-CN" altLang="en-US" dirty="0"/>
              <a:t>管在高边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925" y="4246272"/>
            <a:ext cx="4202375" cy="1307732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4908-FE0A-43F2-B8DA-9F7993525651}" type="slidenum">
              <a:rPr lang="zh-CN" altLang="en-US" sz="1600" smtClean="0"/>
              <a:t>11</a:t>
            </a:fld>
            <a:endParaRPr lang="zh-CN" altLang="en-US" sz="1600" dirty="0"/>
          </a:p>
        </p:txBody>
      </p:sp>
      <p:grpSp>
        <p:nvGrpSpPr>
          <p:cNvPr id="29" name="组合 28"/>
          <p:cNvGrpSpPr/>
          <p:nvPr/>
        </p:nvGrpSpPr>
        <p:grpSpPr>
          <a:xfrm>
            <a:off x="301405" y="346901"/>
            <a:ext cx="309217" cy="367617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58116" y="260648"/>
            <a:ext cx="255651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dirty="0" smtClean="0">
                <a:solidFill>
                  <a:srgbClr val="445469"/>
                </a:solidFill>
                <a:latin typeface="Raleway" panose="020B0003030101060003" pitchFamily="34" charset="0"/>
              </a:rPr>
              <a:t>程序的顺序结构</a:t>
            </a:r>
            <a:endParaRPr lang="id-ID" sz="2665" dirty="0">
              <a:solidFill>
                <a:srgbClr val="445469"/>
              </a:solidFill>
              <a:latin typeface="Raleway" panose="020B0003030101060003" pitchFamily="34" charset="0"/>
            </a:endParaRPr>
          </a:p>
        </p:txBody>
      </p:sp>
      <p:sp>
        <p:nvSpPr>
          <p:cNvPr id="17" name="内容占位符 1"/>
          <p:cNvSpPr txBox="1"/>
          <p:nvPr/>
        </p:nvSpPr>
        <p:spPr>
          <a:xfrm>
            <a:off x="719403" y="1316764"/>
            <a:ext cx="5568617" cy="45993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65" dirty="0"/>
              <a:t>程序的基本结构包括顺序结构、选择结构和循环结构三</a:t>
            </a:r>
            <a:r>
              <a:rPr lang="zh-CN" altLang="en-US" sz="2665" dirty="0" smtClean="0"/>
              <a:t>种</a:t>
            </a:r>
            <a:endParaRPr lang="en-US" altLang="zh-CN" sz="2665" dirty="0" smtClean="0"/>
          </a:p>
          <a:p>
            <a:pPr>
              <a:lnSpc>
                <a:spcPct val="150000"/>
              </a:lnSpc>
            </a:pPr>
            <a:r>
              <a:rPr lang="zh-CN" altLang="en-US" sz="2665" dirty="0" smtClean="0"/>
              <a:t>顺序结构是最基本的程序结构</a:t>
            </a:r>
            <a:r>
              <a:rPr lang="zh-CN" altLang="en-US" sz="2665" dirty="0"/>
              <a:t>，</a:t>
            </a:r>
            <a:r>
              <a:rPr lang="zh-CN" altLang="en-US" sz="2665" dirty="0" smtClean="0"/>
              <a:t>代码按照</a:t>
            </a:r>
            <a:r>
              <a:rPr lang="zh-CN" altLang="en-US" sz="2665" dirty="0"/>
              <a:t>从上到下的顺序，一条语句一条语句的</a:t>
            </a:r>
            <a:r>
              <a:rPr lang="zh-CN" altLang="en-US" sz="2665" dirty="0" smtClean="0"/>
              <a:t>执行，也是程序的默认执行方式</a:t>
            </a:r>
            <a:endParaRPr lang="en-US" altLang="zh-CN" sz="2665" dirty="0" smtClean="0"/>
          </a:p>
        </p:txBody>
      </p:sp>
      <p:sp>
        <p:nvSpPr>
          <p:cNvPr id="2" name="椭圆 1"/>
          <p:cNvSpPr/>
          <p:nvPr/>
        </p:nvSpPr>
        <p:spPr>
          <a:xfrm>
            <a:off x="8141036" y="534032"/>
            <a:ext cx="1709800" cy="7827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开始</a:t>
            </a:r>
            <a:endParaRPr lang="zh-CN" altLang="en-US" sz="2400" dirty="0"/>
          </a:p>
        </p:txBody>
      </p:sp>
      <p:cxnSp>
        <p:nvCxnSpPr>
          <p:cNvPr id="5" name="直接箭头连接符 4"/>
          <p:cNvCxnSpPr>
            <a:stCxn id="2" idx="4"/>
            <a:endCxn id="6" idx="0"/>
          </p:cNvCxnSpPr>
          <p:nvPr/>
        </p:nvCxnSpPr>
        <p:spPr>
          <a:xfrm>
            <a:off x="8995936" y="1316765"/>
            <a:ext cx="20973" cy="4115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8069316" y="1728357"/>
            <a:ext cx="1895187" cy="7405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语句</a:t>
            </a:r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cxnSp>
        <p:nvCxnSpPr>
          <p:cNvPr id="18" name="直接箭头连接符 17"/>
          <p:cNvCxnSpPr>
            <a:stCxn id="6" idx="2"/>
            <a:endCxn id="19" idx="0"/>
          </p:cNvCxnSpPr>
          <p:nvPr/>
        </p:nvCxnSpPr>
        <p:spPr>
          <a:xfrm>
            <a:off x="9016909" y="2468893"/>
            <a:ext cx="9417" cy="50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8078733" y="2976496"/>
            <a:ext cx="1895187" cy="7405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语句</a:t>
            </a:r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sp>
        <p:nvSpPr>
          <p:cNvPr id="20" name="圆角矩形 19"/>
          <p:cNvSpPr/>
          <p:nvPr/>
        </p:nvSpPr>
        <p:spPr>
          <a:xfrm>
            <a:off x="8086707" y="4224635"/>
            <a:ext cx="1895187" cy="7405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语句</a:t>
            </a:r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cxnSp>
        <p:nvCxnSpPr>
          <p:cNvPr id="21" name="直接箭头连接符 20"/>
          <p:cNvCxnSpPr>
            <a:stCxn id="19" idx="2"/>
            <a:endCxn id="20" idx="0"/>
          </p:cNvCxnSpPr>
          <p:nvPr/>
        </p:nvCxnSpPr>
        <p:spPr>
          <a:xfrm>
            <a:off x="9026327" y="3717032"/>
            <a:ext cx="7973" cy="507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121415" y="5349351"/>
            <a:ext cx="1787777" cy="863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结束</a:t>
            </a:r>
            <a:endParaRPr lang="zh-CN" altLang="en-US" sz="2400" dirty="0"/>
          </a:p>
        </p:txBody>
      </p:sp>
      <p:cxnSp>
        <p:nvCxnSpPr>
          <p:cNvPr id="26" name="直接箭头连接符 25"/>
          <p:cNvCxnSpPr>
            <a:stCxn id="20" idx="2"/>
            <a:endCxn id="25" idx="0"/>
          </p:cNvCxnSpPr>
          <p:nvPr/>
        </p:nvCxnSpPr>
        <p:spPr>
          <a:xfrm flipH="1">
            <a:off x="9015304" y="4965171"/>
            <a:ext cx="18996" cy="3841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4908-FE0A-43F2-B8DA-9F7993525651}" type="slidenum">
              <a:rPr lang="zh-CN" altLang="en-US" sz="1600" smtClean="0"/>
              <a:t>12</a:t>
            </a:fld>
            <a:endParaRPr lang="zh-CN" altLang="en-US" sz="1600" dirty="0"/>
          </a:p>
        </p:txBody>
      </p:sp>
      <p:grpSp>
        <p:nvGrpSpPr>
          <p:cNvPr id="29" name="组合 28"/>
          <p:cNvGrpSpPr/>
          <p:nvPr/>
        </p:nvGrpSpPr>
        <p:grpSpPr>
          <a:xfrm>
            <a:off x="301405" y="346901"/>
            <a:ext cx="309217" cy="367617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58116" y="260648"/>
            <a:ext cx="4237355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dirty="0" smtClean="0">
                <a:solidFill>
                  <a:srgbClr val="445469"/>
                </a:solidFill>
                <a:latin typeface="Raleway" panose="020B0003030101060003" pitchFamily="34" charset="0"/>
              </a:rPr>
              <a:t>顺序结构的案例</a:t>
            </a:r>
            <a:r>
              <a:rPr lang="zh-CN" altLang="en-US" sz="2665" dirty="0" smtClean="0">
                <a:solidFill>
                  <a:srgbClr val="445469"/>
                </a:solidFill>
                <a:latin typeface="+mn-ea"/>
              </a:rPr>
              <a:t> </a:t>
            </a:r>
            <a:r>
              <a:rPr lang="en-US" altLang="zh-CN" sz="2665" dirty="0" smtClean="0">
                <a:solidFill>
                  <a:srgbClr val="445469"/>
                </a:solidFill>
                <a:latin typeface="+mn-ea"/>
              </a:rPr>
              <a:t>– LED</a:t>
            </a:r>
            <a:r>
              <a:rPr lang="zh-CN" altLang="en-US" sz="2665" dirty="0" smtClean="0">
                <a:solidFill>
                  <a:srgbClr val="445469"/>
                </a:solidFill>
                <a:latin typeface="Raleway" panose="020B0003030101060003" pitchFamily="34" charset="0"/>
              </a:rPr>
              <a:t>闪烁</a:t>
            </a:r>
            <a:endParaRPr lang="id-ID" sz="2665" dirty="0">
              <a:solidFill>
                <a:srgbClr val="445469"/>
              </a:solidFill>
              <a:latin typeface="Raleway" panose="020B0003030101060003" pitchFamily="34" charset="0"/>
            </a:endParaRPr>
          </a:p>
        </p:txBody>
      </p:sp>
      <p:sp>
        <p:nvSpPr>
          <p:cNvPr id="17" name="内容占位符 1"/>
          <p:cNvSpPr txBox="1"/>
          <p:nvPr/>
        </p:nvSpPr>
        <p:spPr>
          <a:xfrm>
            <a:off x="1295467" y="1124744"/>
            <a:ext cx="5492873" cy="49470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/>
              <a:t>功能要求：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sz="2665" dirty="0" smtClean="0"/>
              <a:t>点亮</a:t>
            </a:r>
            <a:r>
              <a:rPr lang="en-US" altLang="zh-CN" sz="2665" dirty="0" smtClean="0"/>
              <a:t>LED1</a:t>
            </a:r>
          </a:p>
          <a:p>
            <a:pPr lvl="1">
              <a:lnSpc>
                <a:spcPct val="150000"/>
              </a:lnSpc>
            </a:pPr>
            <a:r>
              <a:rPr lang="en-US" altLang="zh-CN" sz="2665" dirty="0" smtClean="0"/>
              <a:t>1</a:t>
            </a:r>
            <a:r>
              <a:rPr lang="zh-CN" altLang="en-US" sz="2665" dirty="0" smtClean="0"/>
              <a:t>秒后关闭</a:t>
            </a:r>
            <a:r>
              <a:rPr lang="en-US" altLang="zh-CN" sz="2665" dirty="0" smtClean="0"/>
              <a:t>LED1</a:t>
            </a:r>
          </a:p>
          <a:p>
            <a:pPr lvl="1">
              <a:lnSpc>
                <a:spcPct val="150000"/>
              </a:lnSpc>
            </a:pPr>
            <a:r>
              <a:rPr lang="en-US" altLang="zh-CN" sz="2665" dirty="0" smtClean="0"/>
              <a:t>1</a:t>
            </a:r>
            <a:r>
              <a:rPr lang="zh-CN" altLang="en-US" sz="2665" dirty="0" smtClean="0"/>
              <a:t>秒后重启点亮</a:t>
            </a:r>
            <a:r>
              <a:rPr lang="en-US" altLang="zh-CN" sz="2665" dirty="0" smtClean="0"/>
              <a:t>LED1</a:t>
            </a:r>
          </a:p>
          <a:p>
            <a:pPr lvl="1">
              <a:lnSpc>
                <a:spcPct val="150000"/>
              </a:lnSpc>
            </a:pPr>
            <a:r>
              <a:rPr lang="en-US" altLang="zh-CN" sz="2665" dirty="0" smtClean="0"/>
              <a:t>1</a:t>
            </a:r>
            <a:r>
              <a:rPr lang="zh-CN" altLang="en-US" sz="2665" dirty="0" smtClean="0"/>
              <a:t>秒后再次关闭</a:t>
            </a:r>
            <a:r>
              <a:rPr lang="en-US" altLang="zh-CN" sz="2665" dirty="0" smtClean="0"/>
              <a:t>LED1</a:t>
            </a:r>
            <a:endParaRPr lang="en-US" altLang="zh-CN" sz="2665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4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4908-FE0A-43F2-B8DA-9F7993525651}" type="slidenum">
              <a:rPr lang="zh-CN" altLang="en-US" sz="1600" smtClean="0"/>
              <a:t>13</a:t>
            </a:fld>
            <a:endParaRPr lang="zh-CN" altLang="en-US" sz="1600" dirty="0"/>
          </a:p>
        </p:txBody>
      </p:sp>
      <p:grpSp>
        <p:nvGrpSpPr>
          <p:cNvPr id="29" name="组合 28"/>
          <p:cNvGrpSpPr/>
          <p:nvPr/>
        </p:nvGrpSpPr>
        <p:grpSpPr>
          <a:xfrm>
            <a:off x="301405" y="346901"/>
            <a:ext cx="309217" cy="367617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58116" y="260648"/>
            <a:ext cx="15392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id-ID" sz="2665" dirty="0">
                <a:solidFill>
                  <a:srgbClr val="445469"/>
                </a:solidFill>
                <a:latin typeface="Raleway" panose="020B0003030101060003" pitchFamily="34" charset="0"/>
              </a:rPr>
              <a:t>实现代码</a:t>
            </a:r>
          </a:p>
        </p:txBody>
      </p:sp>
      <p:sp>
        <p:nvSpPr>
          <p:cNvPr id="9" name="内容占位符 5"/>
          <p:cNvSpPr>
            <a:spLocks noGrp="1"/>
          </p:cNvSpPr>
          <p:nvPr>
            <p:ph sz="half" idx="1"/>
          </p:nvPr>
        </p:nvSpPr>
        <p:spPr>
          <a:xfrm>
            <a:off x="481383" y="2814955"/>
            <a:ext cx="10515600" cy="909147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 smtClean="0"/>
              <a:t>对引脚初始化，</a:t>
            </a:r>
            <a:r>
              <a:rPr lang="zh-CN" altLang="en-US" dirty="0" smtClean="0"/>
              <a:t>数组</a:t>
            </a:r>
            <a:r>
              <a:rPr lang="en-US" altLang="zh-CN" dirty="0" smtClean="0"/>
              <a:t>r</a:t>
            </a:r>
            <a:r>
              <a:rPr lang="zh-CN" altLang="en-US" dirty="0" smtClean="0"/>
              <a:t>表示对行进行初始化，之后引脚置高，即设为关闭。数字</a:t>
            </a:r>
            <a:r>
              <a:rPr lang="en-US" altLang="zh-CN" dirty="0" smtClean="0"/>
              <a:t>c</a:t>
            </a:r>
            <a:r>
              <a:rPr lang="zh-CN" altLang="en-US" dirty="0" smtClean="0"/>
              <a:t>表示对列进行初始化，之后引脚同样置高，表示关闭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83" y="807414"/>
            <a:ext cx="8516539" cy="1962424"/>
          </a:xfrm>
          <a:prstGeom prst="rect">
            <a:avLst/>
          </a:prstGeom>
        </p:spPr>
      </p:pic>
      <p:sp>
        <p:nvSpPr>
          <p:cNvPr id="12" name="内容占位符 5"/>
          <p:cNvSpPr txBox="1">
            <a:spLocks/>
          </p:cNvSpPr>
          <p:nvPr/>
        </p:nvSpPr>
        <p:spPr>
          <a:xfrm>
            <a:off x="481383" y="6084338"/>
            <a:ext cx="10515600" cy="909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83" y="3584824"/>
            <a:ext cx="6754168" cy="26387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4908-FE0A-43F2-B8DA-9F7993525651}" type="slidenum">
              <a:rPr lang="zh-CN" altLang="en-US" sz="1600" smtClean="0"/>
              <a:t>14</a:t>
            </a:fld>
            <a:endParaRPr lang="zh-CN" altLang="en-US" sz="1600" dirty="0"/>
          </a:p>
        </p:txBody>
      </p:sp>
      <p:grpSp>
        <p:nvGrpSpPr>
          <p:cNvPr id="29" name="组合 28"/>
          <p:cNvGrpSpPr/>
          <p:nvPr/>
        </p:nvGrpSpPr>
        <p:grpSpPr>
          <a:xfrm>
            <a:off x="301405" y="346901"/>
            <a:ext cx="309217" cy="367617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58116" y="260648"/>
            <a:ext cx="255651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dirty="0" smtClean="0">
                <a:solidFill>
                  <a:srgbClr val="445469"/>
                </a:solidFill>
                <a:latin typeface="Raleway" panose="020B0003030101060003" pitchFamily="34" charset="0"/>
              </a:rPr>
              <a:t>程序的循环结构</a:t>
            </a:r>
            <a:endParaRPr lang="id-ID" sz="2665" dirty="0">
              <a:solidFill>
                <a:srgbClr val="445469"/>
              </a:solidFill>
              <a:latin typeface="Raleway" panose="020B0003030101060003" pitchFamily="34" charset="0"/>
            </a:endParaRPr>
          </a:p>
        </p:txBody>
      </p:sp>
      <p:sp>
        <p:nvSpPr>
          <p:cNvPr id="17" name="内容占位符 1"/>
          <p:cNvSpPr txBox="1"/>
          <p:nvPr/>
        </p:nvSpPr>
        <p:spPr>
          <a:xfrm>
            <a:off x="558116" y="1028733"/>
            <a:ext cx="10641419" cy="49470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在分析实际问题时，我们经常遇到一些具有规律性的重复操作。当用程序来解决问题时，通过重复执行某些代码块来到达目的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被</a:t>
            </a:r>
            <a:r>
              <a:rPr lang="zh-CN" altLang="en-US" dirty="0"/>
              <a:t>重复执行的代码块叫作循环体，能否继续重复执行取决于循环的终止条件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循环</a:t>
            </a:r>
            <a:r>
              <a:rPr lang="zh-CN" altLang="en-US" dirty="0"/>
              <a:t>结构由循环体和循环终止条件两部分组成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4908-FE0A-43F2-B8DA-9F7993525651}" type="slidenum">
              <a:rPr lang="zh-CN" altLang="en-US" sz="1600" smtClean="0"/>
              <a:t>15</a:t>
            </a:fld>
            <a:endParaRPr lang="zh-CN" altLang="en-US" sz="1600" dirty="0"/>
          </a:p>
        </p:txBody>
      </p:sp>
      <p:grpSp>
        <p:nvGrpSpPr>
          <p:cNvPr id="29" name="组合 28"/>
          <p:cNvGrpSpPr/>
          <p:nvPr/>
        </p:nvGrpSpPr>
        <p:grpSpPr>
          <a:xfrm>
            <a:off x="301405" y="346901"/>
            <a:ext cx="309217" cy="367617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58116" y="260648"/>
            <a:ext cx="255651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dirty="0" smtClean="0">
                <a:solidFill>
                  <a:srgbClr val="445469"/>
                </a:solidFill>
                <a:latin typeface="Raleway" panose="020B0003030101060003" pitchFamily="34" charset="0"/>
              </a:rPr>
              <a:t>循环结构示意图</a:t>
            </a:r>
            <a:endParaRPr lang="id-ID" sz="2665" dirty="0">
              <a:solidFill>
                <a:srgbClr val="445469"/>
              </a:solidFill>
              <a:latin typeface="Raleway" panose="020B00030301010600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392977"/>
            <a:ext cx="4321196" cy="5900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4908-FE0A-43F2-B8DA-9F7993525651}" type="slidenum">
              <a:rPr lang="zh-CN" altLang="en-US" sz="1600" smtClean="0"/>
              <a:t>16</a:t>
            </a:fld>
            <a:endParaRPr lang="zh-CN" altLang="en-US" sz="1600" dirty="0"/>
          </a:p>
        </p:txBody>
      </p:sp>
      <p:grpSp>
        <p:nvGrpSpPr>
          <p:cNvPr id="29" name="组合 28"/>
          <p:cNvGrpSpPr/>
          <p:nvPr/>
        </p:nvGrpSpPr>
        <p:grpSpPr>
          <a:xfrm>
            <a:off x="301405" y="346901"/>
            <a:ext cx="309217" cy="367617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58116" y="260648"/>
            <a:ext cx="255651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dirty="0" smtClean="0">
                <a:solidFill>
                  <a:srgbClr val="445469"/>
                </a:solidFill>
                <a:latin typeface="Raleway" panose="020B0003030101060003" pitchFamily="34" charset="0"/>
              </a:rPr>
              <a:t>程序的循环结构</a:t>
            </a:r>
            <a:endParaRPr lang="id-ID" sz="2665" dirty="0">
              <a:solidFill>
                <a:srgbClr val="445469"/>
              </a:solidFill>
              <a:latin typeface="Raleway" panose="020B0003030101060003" pitchFamily="34" charset="0"/>
            </a:endParaRPr>
          </a:p>
        </p:txBody>
      </p:sp>
      <p:sp>
        <p:nvSpPr>
          <p:cNvPr id="17" name="内容占位符 1"/>
          <p:cNvSpPr txBox="1"/>
          <p:nvPr/>
        </p:nvSpPr>
        <p:spPr>
          <a:xfrm>
            <a:off x="543856" y="1220755"/>
            <a:ext cx="10641419" cy="49470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循环</a:t>
            </a:r>
            <a:r>
              <a:rPr lang="zh-CN" altLang="en-US" dirty="0" smtClean="0"/>
              <a:t>程序需要</a:t>
            </a:r>
            <a:r>
              <a:rPr lang="zh-CN" altLang="en-US" dirty="0"/>
              <a:t>注意循环变量的</a:t>
            </a:r>
            <a:r>
              <a:rPr lang="zh-CN" altLang="en-US" dirty="0" smtClean="0"/>
              <a:t>初值，循环</a:t>
            </a:r>
            <a:r>
              <a:rPr lang="zh-CN" altLang="en-US" dirty="0"/>
              <a:t>条件和循环变量的增量，三</a:t>
            </a:r>
            <a:r>
              <a:rPr lang="zh-CN" altLang="en-US" dirty="0" smtClean="0"/>
              <a:t>者称为</a:t>
            </a:r>
            <a:r>
              <a:rPr lang="zh-CN" altLang="en-US" dirty="0"/>
              <a:t>循环三</a:t>
            </a:r>
            <a:r>
              <a:rPr lang="zh-CN" altLang="en-US" dirty="0" smtClean="0"/>
              <a:t>要素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Python</a:t>
            </a:r>
            <a:r>
              <a:rPr lang="zh-CN" altLang="en-US" dirty="0" smtClean="0"/>
              <a:t>循环结构的分类：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sz="2665" dirty="0" smtClean="0"/>
              <a:t>while</a:t>
            </a:r>
            <a:r>
              <a:rPr lang="zh-CN" altLang="en-US" sz="2665" dirty="0"/>
              <a:t>循环</a:t>
            </a:r>
            <a:r>
              <a:rPr lang="zh-CN" altLang="en-US" sz="2665" dirty="0" smtClean="0"/>
              <a:t>语句</a:t>
            </a:r>
            <a:endParaRPr lang="en-US" altLang="zh-CN" sz="2665" dirty="0" smtClean="0"/>
          </a:p>
          <a:p>
            <a:pPr lvl="1">
              <a:lnSpc>
                <a:spcPct val="150000"/>
              </a:lnSpc>
            </a:pPr>
            <a:r>
              <a:rPr lang="en-US" altLang="zh-CN" sz="2665" dirty="0" smtClean="0"/>
              <a:t>for</a:t>
            </a:r>
            <a:r>
              <a:rPr lang="zh-CN" altLang="en-US" sz="2665" dirty="0"/>
              <a:t>循环语句</a:t>
            </a:r>
          </a:p>
          <a:p>
            <a:pPr>
              <a:lnSpc>
                <a:spcPct val="150000"/>
              </a:lnSpc>
            </a:pP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57924" y="1124744"/>
            <a:ext cx="9487248" cy="504310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4908-FE0A-43F2-B8DA-9F7993525651}" type="slidenum">
              <a:rPr lang="zh-CN" altLang="en-US" sz="1600" smtClean="0"/>
              <a:t>17</a:t>
            </a:fld>
            <a:endParaRPr lang="zh-CN" altLang="en-US" sz="1600" dirty="0"/>
          </a:p>
        </p:txBody>
      </p:sp>
      <p:grpSp>
        <p:nvGrpSpPr>
          <p:cNvPr id="29" name="组合 28"/>
          <p:cNvGrpSpPr/>
          <p:nvPr/>
        </p:nvGrpSpPr>
        <p:grpSpPr>
          <a:xfrm>
            <a:off x="301405" y="346901"/>
            <a:ext cx="309217" cy="367617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58116" y="260648"/>
            <a:ext cx="238887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5" dirty="0">
                <a:solidFill>
                  <a:srgbClr val="445469"/>
                </a:solidFill>
                <a:latin typeface="+mn-ea"/>
              </a:rPr>
              <a:t>w</a:t>
            </a:r>
            <a:r>
              <a:rPr lang="en-US" altLang="zh-CN" sz="2665" dirty="0" smtClean="0">
                <a:solidFill>
                  <a:srgbClr val="445469"/>
                </a:solidFill>
                <a:latin typeface="+mn-ea"/>
              </a:rPr>
              <a:t>hile</a:t>
            </a:r>
            <a:r>
              <a:rPr lang="zh-CN" altLang="en-US" sz="2665" dirty="0" smtClean="0">
                <a:solidFill>
                  <a:srgbClr val="445469"/>
                </a:solidFill>
                <a:latin typeface="Raleway" panose="020B0003030101060003" pitchFamily="34" charset="0"/>
              </a:rPr>
              <a:t>循环结构</a:t>
            </a:r>
            <a:endParaRPr lang="id-ID" sz="2665" dirty="0">
              <a:solidFill>
                <a:srgbClr val="445469"/>
              </a:solidFill>
              <a:latin typeface="Raleway" panose="020B0003030101060003" pitchFamily="34" charset="0"/>
            </a:endParaRPr>
          </a:p>
        </p:txBody>
      </p:sp>
      <p:sp>
        <p:nvSpPr>
          <p:cNvPr id="17" name="内容占位符 1"/>
          <p:cNvSpPr txBox="1"/>
          <p:nvPr/>
        </p:nvSpPr>
        <p:spPr>
          <a:xfrm>
            <a:off x="1119211" y="1220753"/>
            <a:ext cx="8625195" cy="494709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# </a:t>
            </a:r>
            <a:r>
              <a:rPr lang="zh-CN" altLang="en-US" dirty="0" smtClean="0"/>
              <a:t>循环变量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count </a:t>
            </a:r>
            <a:r>
              <a:rPr lang="en-US" altLang="zh-CN" dirty="0"/>
              <a:t>= 0 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# </a:t>
            </a:r>
            <a:r>
              <a:rPr lang="zh-CN" altLang="en-US" dirty="0" smtClean="0"/>
              <a:t>循环条件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while </a:t>
            </a:r>
            <a:r>
              <a:rPr lang="en-US" altLang="zh-CN" dirty="0"/>
              <a:t>count &lt; 5: 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# </a:t>
            </a:r>
            <a:r>
              <a:rPr lang="zh-CN" altLang="en-US" dirty="0" smtClean="0"/>
              <a:t>输出</a:t>
            </a:r>
            <a:r>
              <a:rPr lang="en-US" altLang="zh-CN" dirty="0" smtClean="0"/>
              <a:t>0,1,2,3,4,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    </a:t>
            </a:r>
            <a:r>
              <a:rPr lang="en-US" altLang="zh-CN" dirty="0" smtClean="0"/>
              <a:t>print(count)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    # </a:t>
            </a:r>
            <a:r>
              <a:rPr lang="zh-CN" altLang="en-US" dirty="0" smtClean="0"/>
              <a:t>循环</a:t>
            </a:r>
            <a:r>
              <a:rPr lang="zh-CN" altLang="en-US" dirty="0"/>
              <a:t>变量的增量，对循环变量进行</a:t>
            </a:r>
            <a:r>
              <a:rPr lang="zh-CN" altLang="en-US" dirty="0" smtClean="0"/>
              <a:t>修改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count = count + 1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57924" y="1124744"/>
            <a:ext cx="9487248" cy="504310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4908-FE0A-43F2-B8DA-9F7993525651}" type="slidenum">
              <a:rPr lang="zh-CN" altLang="en-US" sz="1600" smtClean="0"/>
              <a:t>18</a:t>
            </a:fld>
            <a:endParaRPr lang="zh-CN" altLang="en-US" sz="1600" dirty="0"/>
          </a:p>
        </p:txBody>
      </p:sp>
      <p:grpSp>
        <p:nvGrpSpPr>
          <p:cNvPr id="29" name="组合 28"/>
          <p:cNvGrpSpPr/>
          <p:nvPr/>
        </p:nvGrpSpPr>
        <p:grpSpPr>
          <a:xfrm>
            <a:off x="301405" y="346901"/>
            <a:ext cx="309217" cy="367617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58116" y="260648"/>
            <a:ext cx="200152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5" dirty="0">
                <a:solidFill>
                  <a:srgbClr val="445469"/>
                </a:solidFill>
                <a:latin typeface="+mn-ea"/>
              </a:rPr>
              <a:t>for</a:t>
            </a:r>
            <a:r>
              <a:rPr lang="zh-CN" altLang="en-US" sz="2665" dirty="0" smtClean="0">
                <a:solidFill>
                  <a:srgbClr val="445469"/>
                </a:solidFill>
                <a:latin typeface="Raleway" panose="020B0003030101060003" pitchFamily="34" charset="0"/>
              </a:rPr>
              <a:t>循环结构</a:t>
            </a:r>
            <a:endParaRPr lang="id-ID" sz="2665" dirty="0">
              <a:solidFill>
                <a:srgbClr val="445469"/>
              </a:solidFill>
              <a:latin typeface="Raleway" panose="020B0003030101060003" pitchFamily="34" charset="0"/>
            </a:endParaRPr>
          </a:p>
        </p:txBody>
      </p:sp>
      <p:sp>
        <p:nvSpPr>
          <p:cNvPr id="17" name="内容占位符 1"/>
          <p:cNvSpPr txBox="1"/>
          <p:nvPr/>
        </p:nvSpPr>
        <p:spPr>
          <a:xfrm>
            <a:off x="1119211" y="1220753"/>
            <a:ext cx="8625195" cy="49470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665" dirty="0" smtClean="0"/>
              <a:t># </a:t>
            </a:r>
            <a:r>
              <a:rPr lang="zh-CN" altLang="en-US" sz="2665" dirty="0" smtClean="0"/>
              <a:t>定义循环范围</a:t>
            </a:r>
            <a:endParaRPr lang="en-US" altLang="zh-CN" sz="2665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665" dirty="0" smtClean="0"/>
              <a:t>words </a:t>
            </a:r>
            <a:r>
              <a:rPr lang="en-US" altLang="zh-CN" sz="2665" dirty="0"/>
              <a:t>= ["and", "or", "not</a:t>
            </a:r>
            <a:r>
              <a:rPr lang="en-US" altLang="zh-CN" sz="2665" dirty="0" smtClean="0"/>
              <a:t>"]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665" dirty="0" smtClean="0"/>
              <a:t># </a:t>
            </a:r>
            <a:r>
              <a:rPr lang="zh-CN" altLang="en-US" sz="2665" dirty="0" smtClean="0"/>
              <a:t>循环条件</a:t>
            </a:r>
            <a:endParaRPr lang="en-US" altLang="zh-CN" sz="2665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665" dirty="0" smtClean="0"/>
              <a:t>for </a:t>
            </a:r>
            <a:r>
              <a:rPr lang="en-US" altLang="zh-CN" sz="2665" dirty="0"/>
              <a:t>word in words</a:t>
            </a:r>
            <a:r>
              <a:rPr lang="en-US" altLang="zh-CN" sz="2665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665" dirty="0"/>
              <a:t> </a:t>
            </a:r>
            <a:r>
              <a:rPr lang="en-US" altLang="zh-CN" sz="2665" dirty="0" smtClean="0"/>
              <a:t>   # </a:t>
            </a:r>
            <a:r>
              <a:rPr lang="zh-CN" altLang="en-US" sz="2665" dirty="0" smtClean="0"/>
              <a:t>输出</a:t>
            </a:r>
            <a:r>
              <a:rPr lang="en-US" altLang="zh-CN" sz="2665" dirty="0" smtClean="0"/>
              <a:t> </a:t>
            </a:r>
            <a:r>
              <a:rPr lang="en-US" altLang="zh-CN" sz="2665" dirty="0"/>
              <a:t>and, or, </a:t>
            </a:r>
            <a:r>
              <a:rPr lang="en-US" altLang="zh-CN" sz="2665" dirty="0" smtClean="0"/>
              <a:t>not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665" dirty="0"/>
              <a:t> </a:t>
            </a:r>
            <a:r>
              <a:rPr lang="en-US" altLang="zh-CN" sz="2665" dirty="0" smtClean="0"/>
              <a:t>   print(word) </a:t>
            </a:r>
            <a:r>
              <a:rPr lang="en-US" altLang="zh-CN" sz="2665" dirty="0"/>
              <a:t> 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245956" y="1124744"/>
            <a:ext cx="8594460" cy="504310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4908-FE0A-43F2-B8DA-9F7993525651}" type="slidenum">
              <a:rPr lang="zh-CN" altLang="en-US" sz="1600" smtClean="0"/>
              <a:t>19</a:t>
            </a:fld>
            <a:endParaRPr lang="zh-CN" altLang="en-US" sz="1600" dirty="0"/>
          </a:p>
        </p:txBody>
      </p:sp>
      <p:grpSp>
        <p:nvGrpSpPr>
          <p:cNvPr id="29" name="组合 28"/>
          <p:cNvGrpSpPr/>
          <p:nvPr/>
        </p:nvGrpSpPr>
        <p:grpSpPr>
          <a:xfrm>
            <a:off x="301405" y="346901"/>
            <a:ext cx="309217" cy="367617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58116" y="260648"/>
            <a:ext cx="682371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dirty="0" smtClean="0">
                <a:solidFill>
                  <a:srgbClr val="445469"/>
                </a:solidFill>
                <a:latin typeface="Raleway" panose="020B0003030101060003" pitchFamily="34" charset="0"/>
              </a:rPr>
              <a:t>用循环结构实现</a:t>
            </a:r>
            <a:r>
              <a:rPr lang="en-US" altLang="zh-CN" sz="2665" dirty="0" smtClean="0">
                <a:solidFill>
                  <a:srgbClr val="445469"/>
                </a:solidFill>
                <a:latin typeface="+mn-ea"/>
              </a:rPr>
              <a:t>LED</a:t>
            </a:r>
            <a:r>
              <a:rPr lang="zh-CN" altLang="en-US" sz="2665" dirty="0" smtClean="0">
                <a:solidFill>
                  <a:srgbClr val="445469"/>
                </a:solidFill>
                <a:latin typeface="Raleway" panose="020B0003030101060003" pitchFamily="34" charset="0"/>
              </a:rPr>
              <a:t>灯开启关闭</a:t>
            </a:r>
            <a:r>
              <a:rPr lang="en-US" altLang="zh-CN" sz="2665" dirty="0" smtClean="0">
                <a:solidFill>
                  <a:srgbClr val="445469"/>
                </a:solidFill>
                <a:latin typeface="+mn-ea"/>
              </a:rPr>
              <a:t>100</a:t>
            </a:r>
            <a:r>
              <a:rPr lang="zh-CN" altLang="en-US" sz="2665" dirty="0" smtClean="0">
                <a:solidFill>
                  <a:srgbClr val="445469"/>
                </a:solidFill>
                <a:latin typeface="Raleway" panose="020B0003030101060003" pitchFamily="34" charset="0"/>
              </a:rPr>
              <a:t>次的操作</a:t>
            </a:r>
            <a:endParaRPr lang="id-ID" sz="2665" dirty="0">
              <a:solidFill>
                <a:srgbClr val="445469"/>
              </a:solidFill>
              <a:latin typeface="Raleway" panose="020B0003030101060003" pitchFamily="34" charset="0"/>
            </a:endParaRPr>
          </a:p>
        </p:txBody>
      </p:sp>
      <p:sp>
        <p:nvSpPr>
          <p:cNvPr id="17" name="内容占位符 1"/>
          <p:cNvSpPr txBox="1"/>
          <p:nvPr/>
        </p:nvSpPr>
        <p:spPr>
          <a:xfrm>
            <a:off x="1407243" y="1220753"/>
            <a:ext cx="8625195" cy="494709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sz="2400" dirty="0"/>
          </a:p>
        </p:txBody>
      </p:sp>
      <p:sp>
        <p:nvSpPr>
          <p:cNvPr id="3" name="矩形 2"/>
          <p:cNvSpPr/>
          <p:nvPr/>
        </p:nvSpPr>
        <p:spPr>
          <a:xfrm>
            <a:off x="1245955" y="1124744"/>
            <a:ext cx="8247179" cy="4193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665" dirty="0"/>
              <a:t>for i in range(100)</a:t>
            </a:r>
            <a:r>
              <a:rPr lang="zh-CN" altLang="en-US" sz="2665" dirty="0" smtClean="0"/>
              <a:t>:</a:t>
            </a:r>
            <a:r>
              <a:rPr lang="en-US" altLang="zh-CN" sz="2665" dirty="0" smtClean="0"/>
              <a:t>//</a:t>
            </a:r>
            <a:r>
              <a:rPr lang="en-US" altLang="zh-CN" sz="2665" dirty="0" err="1" smtClean="0"/>
              <a:t>i</a:t>
            </a:r>
            <a:r>
              <a:rPr lang="zh-CN" altLang="en-US" sz="2665" dirty="0" smtClean="0"/>
              <a:t>取值从</a:t>
            </a:r>
            <a:r>
              <a:rPr lang="en-US" altLang="zh-CN" sz="2665" dirty="0" smtClean="0"/>
              <a:t>0</a:t>
            </a:r>
            <a:r>
              <a:rPr lang="zh-CN" altLang="en-US" sz="2665" dirty="0" smtClean="0"/>
              <a:t>至</a:t>
            </a:r>
            <a:r>
              <a:rPr lang="en-US" altLang="zh-CN" sz="2665" dirty="0" smtClean="0"/>
              <a:t>99</a:t>
            </a:r>
            <a:endParaRPr lang="zh-CN" altLang="en-US" sz="2665" dirty="0"/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665" dirty="0"/>
              <a:t>	r[1].low()        </a:t>
            </a:r>
            <a:r>
              <a:rPr lang="en-US" altLang="zh-CN" sz="2665" dirty="0" smtClean="0"/>
              <a:t>//</a:t>
            </a:r>
            <a:r>
              <a:rPr lang="zh-CN" altLang="en-US" sz="2665" dirty="0" smtClean="0"/>
              <a:t>第一行开启</a:t>
            </a:r>
            <a:endParaRPr lang="zh-CN" altLang="en-US" sz="2665" dirty="0"/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665" dirty="0"/>
              <a:t>	c[1].low()     </a:t>
            </a:r>
            <a:r>
              <a:rPr lang="en-US" altLang="zh-CN" sz="2665" dirty="0"/>
              <a:t> </a:t>
            </a:r>
            <a:r>
              <a:rPr lang="en-US" altLang="zh-CN" sz="2665" dirty="0" smtClean="0"/>
              <a:t>//</a:t>
            </a:r>
            <a:r>
              <a:rPr lang="zh-CN" altLang="en-US" sz="2665" dirty="0"/>
              <a:t>第一</a:t>
            </a:r>
            <a:r>
              <a:rPr lang="zh-CN" altLang="en-US" sz="2665" dirty="0" smtClean="0"/>
              <a:t>列开启，点亮第一个</a:t>
            </a:r>
            <a:r>
              <a:rPr lang="en-US" altLang="zh-CN" sz="2665" dirty="0" smtClean="0"/>
              <a:t>LED</a:t>
            </a:r>
            <a:endParaRPr lang="zh-CN" altLang="en-US" sz="2665" dirty="0"/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665" dirty="0"/>
              <a:t>	pyb.delay(300) </a:t>
            </a:r>
            <a:r>
              <a:rPr lang="en-US" altLang="zh-CN" sz="2665" dirty="0" smtClean="0"/>
              <a:t>//</a:t>
            </a:r>
            <a:r>
              <a:rPr lang="zh-CN" altLang="en-US" sz="2665" dirty="0" smtClean="0"/>
              <a:t>延时</a:t>
            </a:r>
            <a:r>
              <a:rPr lang="en-US" altLang="zh-CN" sz="2665" dirty="0" smtClean="0"/>
              <a:t>0.3s</a:t>
            </a:r>
            <a:endParaRPr lang="zh-CN" altLang="en-US" sz="2665" dirty="0"/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665" dirty="0"/>
              <a:t>	c[1].high()    </a:t>
            </a:r>
            <a:r>
              <a:rPr lang="en-US" altLang="zh-CN" sz="2665" dirty="0" smtClean="0"/>
              <a:t>//</a:t>
            </a:r>
            <a:r>
              <a:rPr lang="zh-CN" altLang="en-US" sz="2665" dirty="0" smtClean="0"/>
              <a:t>关闭第一列</a:t>
            </a:r>
            <a:endParaRPr lang="zh-CN" altLang="en-US" sz="2665" dirty="0"/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665" dirty="0"/>
              <a:t>	r[1].high()      </a:t>
            </a:r>
            <a:r>
              <a:rPr lang="en-US" altLang="zh-CN" sz="2665" dirty="0" smtClean="0"/>
              <a:t>//</a:t>
            </a:r>
            <a:r>
              <a:rPr lang="zh-CN" altLang="en-US" sz="2665" dirty="0" smtClean="0"/>
              <a:t>关闭第一行</a:t>
            </a:r>
            <a:endParaRPr lang="zh-CN" altLang="en-US" sz="266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99"/>
          <p:cNvGrpSpPr/>
          <p:nvPr/>
        </p:nvGrpSpPr>
        <p:grpSpPr>
          <a:xfrm flipH="1">
            <a:off x="34367" y="494156"/>
            <a:ext cx="12157633" cy="768087"/>
            <a:chOff x="-63124" y="953937"/>
            <a:chExt cx="9118225" cy="576065"/>
          </a:xfrm>
        </p:grpSpPr>
        <p:grpSp>
          <p:nvGrpSpPr>
            <p:cNvPr id="95" name="组合 94"/>
            <p:cNvGrpSpPr/>
            <p:nvPr/>
          </p:nvGrpSpPr>
          <p:grpSpPr>
            <a:xfrm>
              <a:off x="-63124" y="953937"/>
              <a:ext cx="9118225" cy="576065"/>
              <a:chOff x="-692311" y="1033839"/>
              <a:chExt cx="9118225" cy="576065"/>
            </a:xfrm>
          </p:grpSpPr>
          <p:sp>
            <p:nvSpPr>
              <p:cNvPr id="96" name="文本框 10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7211782" y="1033839"/>
                <a:ext cx="1214132" cy="576065"/>
              </a:xfrm>
              <a:prstGeom prst="rect">
                <a:avLst/>
              </a:prstGeom>
              <a:noFill/>
            </p:spPr>
            <p:txBody>
              <a:bodyPr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4800" b="1" spc="400" dirty="0">
                    <a:solidFill>
                      <a:srgbClr val="445469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目录</a:t>
                </a:r>
              </a:p>
            </p:txBody>
          </p:sp>
          <p:cxnSp>
            <p:nvCxnSpPr>
              <p:cNvPr id="97" name="直接连接符 96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-692311" y="1506538"/>
                <a:ext cx="7991635" cy="0"/>
              </a:xfrm>
              <a:prstGeom prst="line">
                <a:avLst/>
              </a:prstGeom>
              <a:ln w="38100">
                <a:solidFill>
                  <a:srgbClr val="44546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矩形 97"/>
            <p:cNvSpPr/>
            <p:nvPr/>
          </p:nvSpPr>
          <p:spPr>
            <a:xfrm>
              <a:off x="6598601" y="1057304"/>
              <a:ext cx="1425893" cy="3452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altLang="zh-CN" sz="2400" spc="400" dirty="0">
                  <a:solidFill>
                    <a:srgbClr val="445469"/>
                  </a:solidFill>
                  <a:latin typeface="微软雅黑" panose="020B0503020204020204" charset="-122"/>
                  <a:ea typeface="微软雅黑" panose="020B0503020204020204" charset="-122"/>
                </a:rPr>
                <a:t>Contents</a:t>
              </a:r>
            </a:p>
          </p:txBody>
        </p:sp>
      </p:grpSp>
      <p:sp>
        <p:nvSpPr>
          <p:cNvPr id="101" name="TextBox 198"/>
          <p:cNvSpPr txBox="1"/>
          <p:nvPr/>
        </p:nvSpPr>
        <p:spPr>
          <a:xfrm>
            <a:off x="1853377" y="268948"/>
            <a:ext cx="31013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b="1" dirty="0">
                <a:solidFill>
                  <a:schemeClr val="bg1">
                    <a:lumMod val="95000"/>
                  </a:schemeClr>
                </a:solidFill>
                <a:latin typeface="Raleway" panose="020B0003030101060003" pitchFamily="34" charset="0"/>
              </a:rPr>
              <a:t>Success Words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4908-FE0A-43F2-B8DA-9F7993525651}" type="slidenum">
              <a:rPr lang="zh-CN" altLang="en-US" sz="1600" smtClean="0"/>
              <a:t>2</a:t>
            </a:fld>
            <a:endParaRPr lang="zh-CN" altLang="en-US" sz="1600"/>
          </a:p>
        </p:txBody>
      </p:sp>
      <p:sp>
        <p:nvSpPr>
          <p:cNvPr id="99" name="矩形 217"/>
          <p:cNvSpPr>
            <a:spLocks noChangeArrowheads="1"/>
          </p:cNvSpPr>
          <p:nvPr/>
        </p:nvSpPr>
        <p:spPr bwMode="auto">
          <a:xfrm>
            <a:off x="772249" y="2101056"/>
            <a:ext cx="214503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8" tIns="60958" rIns="121918" bIns="6095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735" b="1" dirty="0">
                <a:solidFill>
                  <a:srgbClr val="005A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第一部分</a:t>
            </a:r>
          </a:p>
        </p:txBody>
      </p:sp>
      <p:sp>
        <p:nvSpPr>
          <p:cNvPr id="102" name="矩形 101"/>
          <p:cNvSpPr/>
          <p:nvPr/>
        </p:nvSpPr>
        <p:spPr bwMode="auto">
          <a:xfrm>
            <a:off x="4079776" y="2030480"/>
            <a:ext cx="9697077" cy="66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735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LED</a:t>
            </a:r>
            <a:r>
              <a:rPr lang="zh-CN" altLang="en-US" sz="3735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屏幕简介</a:t>
            </a:r>
            <a:endParaRPr lang="zh-CN" altLang="en-US" sz="3735" dirty="0"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103" name="任意多边形 221"/>
          <p:cNvSpPr/>
          <p:nvPr/>
        </p:nvSpPr>
        <p:spPr>
          <a:xfrm rot="2700000">
            <a:off x="3371659" y="2336332"/>
            <a:ext cx="188240" cy="188240"/>
          </a:xfrm>
          <a:custGeom>
            <a:avLst/>
            <a:gdLst>
              <a:gd name="connsiteX0" fmla="*/ 0 w 687172"/>
              <a:gd name="connsiteY0" fmla="*/ 1 h 687172"/>
              <a:gd name="connsiteX1" fmla="*/ 477930 w 687172"/>
              <a:gd name="connsiteY1" fmla="*/ 0 h 687172"/>
              <a:gd name="connsiteX2" fmla="*/ 687172 w 687172"/>
              <a:gd name="connsiteY2" fmla="*/ 209242 h 687172"/>
              <a:gd name="connsiteX3" fmla="*/ 687172 w 687172"/>
              <a:gd name="connsiteY3" fmla="*/ 687172 h 687172"/>
              <a:gd name="connsiteX4" fmla="*/ 574946 w 687172"/>
              <a:gd name="connsiteY4" fmla="*/ 687172 h 687172"/>
              <a:gd name="connsiteX5" fmla="*/ 574945 w 687172"/>
              <a:gd name="connsiteY5" fmla="*/ 238336 h 687172"/>
              <a:gd name="connsiteX6" fmla="*/ 448836 w 687172"/>
              <a:gd name="connsiteY6" fmla="*/ 112227 h 687172"/>
              <a:gd name="connsiteX7" fmla="*/ 0 w 687172"/>
              <a:gd name="connsiteY7" fmla="*/ 112227 h 68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172" h="687172">
                <a:moveTo>
                  <a:pt x="0" y="1"/>
                </a:moveTo>
                <a:lnTo>
                  <a:pt x="477930" y="0"/>
                </a:lnTo>
                <a:cubicBezTo>
                  <a:pt x="593491" y="0"/>
                  <a:pt x="687172" y="93681"/>
                  <a:pt x="687172" y="209242"/>
                </a:cubicBezTo>
                <a:lnTo>
                  <a:pt x="687172" y="687172"/>
                </a:lnTo>
                <a:lnTo>
                  <a:pt x="574946" y="687172"/>
                </a:lnTo>
                <a:lnTo>
                  <a:pt x="574945" y="238336"/>
                </a:lnTo>
                <a:cubicBezTo>
                  <a:pt x="574946" y="168688"/>
                  <a:pt x="518485" y="112227"/>
                  <a:pt x="448836" y="112227"/>
                </a:cubicBezTo>
                <a:lnTo>
                  <a:pt x="0" y="112227"/>
                </a:lnTo>
                <a:close/>
              </a:path>
            </a:pathLst>
          </a:custGeom>
          <a:solidFill>
            <a:srgbClr val="942124"/>
          </a:solidFill>
          <a:ln w="25400" cap="flat" cmpd="sng" algn="ctr">
            <a:solidFill>
              <a:srgbClr val="005A9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735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4" name="任意多边形 222"/>
          <p:cNvSpPr/>
          <p:nvPr/>
        </p:nvSpPr>
        <p:spPr>
          <a:xfrm rot="2700000">
            <a:off x="3310357" y="2258500"/>
            <a:ext cx="343904" cy="343904"/>
          </a:xfrm>
          <a:custGeom>
            <a:avLst/>
            <a:gdLst>
              <a:gd name="connsiteX0" fmla="*/ 238336 w 1255427"/>
              <a:gd name="connsiteY0" fmla="*/ 112227 h 1255427"/>
              <a:gd name="connsiteX1" fmla="*/ 112227 w 1255427"/>
              <a:gd name="connsiteY1" fmla="*/ 238336 h 1255427"/>
              <a:gd name="connsiteX2" fmla="*/ 112227 w 1255427"/>
              <a:gd name="connsiteY2" fmla="*/ 1017091 h 1255427"/>
              <a:gd name="connsiteX3" fmla="*/ 238336 w 1255427"/>
              <a:gd name="connsiteY3" fmla="*/ 1143200 h 1255427"/>
              <a:gd name="connsiteX4" fmla="*/ 1017091 w 1255427"/>
              <a:gd name="connsiteY4" fmla="*/ 1143200 h 1255427"/>
              <a:gd name="connsiteX5" fmla="*/ 1143200 w 1255427"/>
              <a:gd name="connsiteY5" fmla="*/ 1017091 h 1255427"/>
              <a:gd name="connsiteX6" fmla="*/ 1143200 w 1255427"/>
              <a:gd name="connsiteY6" fmla="*/ 238336 h 1255427"/>
              <a:gd name="connsiteX7" fmla="*/ 1017091 w 1255427"/>
              <a:gd name="connsiteY7" fmla="*/ 112227 h 1255427"/>
              <a:gd name="connsiteX8" fmla="*/ 209242 w 1255427"/>
              <a:gd name="connsiteY8" fmla="*/ 0 h 1255427"/>
              <a:gd name="connsiteX9" fmla="*/ 1046185 w 1255427"/>
              <a:gd name="connsiteY9" fmla="*/ 0 h 1255427"/>
              <a:gd name="connsiteX10" fmla="*/ 1255427 w 1255427"/>
              <a:gd name="connsiteY10" fmla="*/ 209242 h 1255427"/>
              <a:gd name="connsiteX11" fmla="*/ 1255427 w 1255427"/>
              <a:gd name="connsiteY11" fmla="*/ 1046185 h 1255427"/>
              <a:gd name="connsiteX12" fmla="*/ 1046185 w 1255427"/>
              <a:gd name="connsiteY12" fmla="*/ 1255427 h 1255427"/>
              <a:gd name="connsiteX13" fmla="*/ 209242 w 1255427"/>
              <a:gd name="connsiteY13" fmla="*/ 1255427 h 1255427"/>
              <a:gd name="connsiteX14" fmla="*/ 0 w 1255427"/>
              <a:gd name="connsiteY14" fmla="*/ 1046185 h 1255427"/>
              <a:gd name="connsiteX15" fmla="*/ 0 w 1255427"/>
              <a:gd name="connsiteY15" fmla="*/ 209242 h 1255427"/>
              <a:gd name="connsiteX16" fmla="*/ 209242 w 1255427"/>
              <a:gd name="connsiteY16" fmla="*/ 0 h 1255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5427" h="1255427">
                <a:moveTo>
                  <a:pt x="238336" y="112227"/>
                </a:moveTo>
                <a:cubicBezTo>
                  <a:pt x="168688" y="112227"/>
                  <a:pt x="112227" y="168688"/>
                  <a:pt x="112227" y="238336"/>
                </a:cubicBezTo>
                <a:lnTo>
                  <a:pt x="112227" y="1017091"/>
                </a:lnTo>
                <a:cubicBezTo>
                  <a:pt x="112227" y="1086739"/>
                  <a:pt x="168688" y="1143200"/>
                  <a:pt x="238336" y="1143200"/>
                </a:cubicBezTo>
                <a:lnTo>
                  <a:pt x="1017091" y="1143200"/>
                </a:lnTo>
                <a:cubicBezTo>
                  <a:pt x="1086739" y="1143200"/>
                  <a:pt x="1143200" y="1086739"/>
                  <a:pt x="1143200" y="1017091"/>
                </a:cubicBezTo>
                <a:lnTo>
                  <a:pt x="1143200" y="238336"/>
                </a:lnTo>
                <a:cubicBezTo>
                  <a:pt x="1143200" y="168688"/>
                  <a:pt x="1086739" y="112227"/>
                  <a:pt x="1017091" y="112227"/>
                </a:cubicBezTo>
                <a:close/>
                <a:moveTo>
                  <a:pt x="209242" y="0"/>
                </a:moveTo>
                <a:lnTo>
                  <a:pt x="1046185" y="0"/>
                </a:lnTo>
                <a:cubicBezTo>
                  <a:pt x="1161746" y="0"/>
                  <a:pt x="1255427" y="93681"/>
                  <a:pt x="1255427" y="209242"/>
                </a:cubicBezTo>
                <a:lnTo>
                  <a:pt x="1255427" y="1046185"/>
                </a:lnTo>
                <a:cubicBezTo>
                  <a:pt x="1255427" y="1161746"/>
                  <a:pt x="1161746" y="1255427"/>
                  <a:pt x="1046185" y="1255427"/>
                </a:cubicBezTo>
                <a:lnTo>
                  <a:pt x="209242" y="1255427"/>
                </a:lnTo>
                <a:cubicBezTo>
                  <a:pt x="93681" y="1255427"/>
                  <a:pt x="0" y="1161746"/>
                  <a:pt x="0" y="1046185"/>
                </a:cubicBezTo>
                <a:lnTo>
                  <a:pt x="0" y="209242"/>
                </a:lnTo>
                <a:cubicBezTo>
                  <a:pt x="0" y="93681"/>
                  <a:pt x="93681" y="0"/>
                  <a:pt x="209242" y="0"/>
                </a:cubicBezTo>
                <a:close/>
              </a:path>
            </a:pathLst>
          </a:custGeom>
          <a:solidFill>
            <a:srgbClr val="942124"/>
          </a:solidFill>
          <a:ln w="25400" cap="flat" cmpd="sng" algn="ctr">
            <a:solidFill>
              <a:srgbClr val="005A9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5" name="矩形 217"/>
          <p:cNvSpPr>
            <a:spLocks noChangeArrowheads="1"/>
          </p:cNvSpPr>
          <p:nvPr/>
        </p:nvSpPr>
        <p:spPr bwMode="auto">
          <a:xfrm>
            <a:off x="772249" y="3060825"/>
            <a:ext cx="214503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8" tIns="60958" rIns="121918" bIns="6095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735" b="1" dirty="0">
                <a:solidFill>
                  <a:srgbClr val="005A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第二部分</a:t>
            </a:r>
          </a:p>
        </p:txBody>
      </p:sp>
      <p:sp>
        <p:nvSpPr>
          <p:cNvPr id="106" name="矩形 105"/>
          <p:cNvSpPr/>
          <p:nvPr/>
        </p:nvSpPr>
        <p:spPr bwMode="auto">
          <a:xfrm>
            <a:off x="4079776" y="2990249"/>
            <a:ext cx="9697077" cy="66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735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屏幕的本质</a:t>
            </a:r>
            <a:r>
              <a:rPr lang="en-US" altLang="zh-CN" sz="3735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——</a:t>
            </a:r>
            <a:r>
              <a:rPr lang="zh-CN" altLang="en-US" sz="3735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点阵</a:t>
            </a:r>
            <a:endParaRPr lang="zh-CN" altLang="en-US" sz="3735" dirty="0"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107" name="任意多边形 221"/>
          <p:cNvSpPr/>
          <p:nvPr/>
        </p:nvSpPr>
        <p:spPr>
          <a:xfrm rot="2700000">
            <a:off x="3386491" y="3296101"/>
            <a:ext cx="188240" cy="188240"/>
          </a:xfrm>
          <a:custGeom>
            <a:avLst/>
            <a:gdLst>
              <a:gd name="connsiteX0" fmla="*/ 0 w 687172"/>
              <a:gd name="connsiteY0" fmla="*/ 1 h 687172"/>
              <a:gd name="connsiteX1" fmla="*/ 477930 w 687172"/>
              <a:gd name="connsiteY1" fmla="*/ 0 h 687172"/>
              <a:gd name="connsiteX2" fmla="*/ 687172 w 687172"/>
              <a:gd name="connsiteY2" fmla="*/ 209242 h 687172"/>
              <a:gd name="connsiteX3" fmla="*/ 687172 w 687172"/>
              <a:gd name="connsiteY3" fmla="*/ 687172 h 687172"/>
              <a:gd name="connsiteX4" fmla="*/ 574946 w 687172"/>
              <a:gd name="connsiteY4" fmla="*/ 687172 h 687172"/>
              <a:gd name="connsiteX5" fmla="*/ 574945 w 687172"/>
              <a:gd name="connsiteY5" fmla="*/ 238336 h 687172"/>
              <a:gd name="connsiteX6" fmla="*/ 448836 w 687172"/>
              <a:gd name="connsiteY6" fmla="*/ 112227 h 687172"/>
              <a:gd name="connsiteX7" fmla="*/ 0 w 687172"/>
              <a:gd name="connsiteY7" fmla="*/ 112227 h 68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172" h="687172">
                <a:moveTo>
                  <a:pt x="0" y="1"/>
                </a:moveTo>
                <a:lnTo>
                  <a:pt x="477930" y="0"/>
                </a:lnTo>
                <a:cubicBezTo>
                  <a:pt x="593491" y="0"/>
                  <a:pt x="687172" y="93681"/>
                  <a:pt x="687172" y="209242"/>
                </a:cubicBezTo>
                <a:lnTo>
                  <a:pt x="687172" y="687172"/>
                </a:lnTo>
                <a:lnTo>
                  <a:pt x="574946" y="687172"/>
                </a:lnTo>
                <a:lnTo>
                  <a:pt x="574945" y="238336"/>
                </a:lnTo>
                <a:cubicBezTo>
                  <a:pt x="574946" y="168688"/>
                  <a:pt x="518485" y="112227"/>
                  <a:pt x="448836" y="112227"/>
                </a:cubicBezTo>
                <a:lnTo>
                  <a:pt x="0" y="112227"/>
                </a:lnTo>
                <a:close/>
              </a:path>
            </a:pathLst>
          </a:custGeom>
          <a:solidFill>
            <a:srgbClr val="942124"/>
          </a:solidFill>
          <a:ln w="25400" cap="flat" cmpd="sng" algn="ctr">
            <a:solidFill>
              <a:srgbClr val="005A9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735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8" name="任意多边形 222"/>
          <p:cNvSpPr/>
          <p:nvPr/>
        </p:nvSpPr>
        <p:spPr>
          <a:xfrm rot="2700000">
            <a:off x="3310357" y="3218269"/>
            <a:ext cx="343904" cy="343904"/>
          </a:xfrm>
          <a:custGeom>
            <a:avLst/>
            <a:gdLst>
              <a:gd name="connsiteX0" fmla="*/ 238336 w 1255427"/>
              <a:gd name="connsiteY0" fmla="*/ 112227 h 1255427"/>
              <a:gd name="connsiteX1" fmla="*/ 112227 w 1255427"/>
              <a:gd name="connsiteY1" fmla="*/ 238336 h 1255427"/>
              <a:gd name="connsiteX2" fmla="*/ 112227 w 1255427"/>
              <a:gd name="connsiteY2" fmla="*/ 1017091 h 1255427"/>
              <a:gd name="connsiteX3" fmla="*/ 238336 w 1255427"/>
              <a:gd name="connsiteY3" fmla="*/ 1143200 h 1255427"/>
              <a:gd name="connsiteX4" fmla="*/ 1017091 w 1255427"/>
              <a:gd name="connsiteY4" fmla="*/ 1143200 h 1255427"/>
              <a:gd name="connsiteX5" fmla="*/ 1143200 w 1255427"/>
              <a:gd name="connsiteY5" fmla="*/ 1017091 h 1255427"/>
              <a:gd name="connsiteX6" fmla="*/ 1143200 w 1255427"/>
              <a:gd name="connsiteY6" fmla="*/ 238336 h 1255427"/>
              <a:gd name="connsiteX7" fmla="*/ 1017091 w 1255427"/>
              <a:gd name="connsiteY7" fmla="*/ 112227 h 1255427"/>
              <a:gd name="connsiteX8" fmla="*/ 209242 w 1255427"/>
              <a:gd name="connsiteY8" fmla="*/ 0 h 1255427"/>
              <a:gd name="connsiteX9" fmla="*/ 1046185 w 1255427"/>
              <a:gd name="connsiteY9" fmla="*/ 0 h 1255427"/>
              <a:gd name="connsiteX10" fmla="*/ 1255427 w 1255427"/>
              <a:gd name="connsiteY10" fmla="*/ 209242 h 1255427"/>
              <a:gd name="connsiteX11" fmla="*/ 1255427 w 1255427"/>
              <a:gd name="connsiteY11" fmla="*/ 1046185 h 1255427"/>
              <a:gd name="connsiteX12" fmla="*/ 1046185 w 1255427"/>
              <a:gd name="connsiteY12" fmla="*/ 1255427 h 1255427"/>
              <a:gd name="connsiteX13" fmla="*/ 209242 w 1255427"/>
              <a:gd name="connsiteY13" fmla="*/ 1255427 h 1255427"/>
              <a:gd name="connsiteX14" fmla="*/ 0 w 1255427"/>
              <a:gd name="connsiteY14" fmla="*/ 1046185 h 1255427"/>
              <a:gd name="connsiteX15" fmla="*/ 0 w 1255427"/>
              <a:gd name="connsiteY15" fmla="*/ 209242 h 1255427"/>
              <a:gd name="connsiteX16" fmla="*/ 209242 w 1255427"/>
              <a:gd name="connsiteY16" fmla="*/ 0 h 1255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5427" h="1255427">
                <a:moveTo>
                  <a:pt x="238336" y="112227"/>
                </a:moveTo>
                <a:cubicBezTo>
                  <a:pt x="168688" y="112227"/>
                  <a:pt x="112227" y="168688"/>
                  <a:pt x="112227" y="238336"/>
                </a:cubicBezTo>
                <a:lnTo>
                  <a:pt x="112227" y="1017091"/>
                </a:lnTo>
                <a:cubicBezTo>
                  <a:pt x="112227" y="1086739"/>
                  <a:pt x="168688" y="1143200"/>
                  <a:pt x="238336" y="1143200"/>
                </a:cubicBezTo>
                <a:lnTo>
                  <a:pt x="1017091" y="1143200"/>
                </a:lnTo>
                <a:cubicBezTo>
                  <a:pt x="1086739" y="1143200"/>
                  <a:pt x="1143200" y="1086739"/>
                  <a:pt x="1143200" y="1017091"/>
                </a:cubicBezTo>
                <a:lnTo>
                  <a:pt x="1143200" y="238336"/>
                </a:lnTo>
                <a:cubicBezTo>
                  <a:pt x="1143200" y="168688"/>
                  <a:pt x="1086739" y="112227"/>
                  <a:pt x="1017091" y="112227"/>
                </a:cubicBezTo>
                <a:close/>
                <a:moveTo>
                  <a:pt x="209242" y="0"/>
                </a:moveTo>
                <a:lnTo>
                  <a:pt x="1046185" y="0"/>
                </a:lnTo>
                <a:cubicBezTo>
                  <a:pt x="1161746" y="0"/>
                  <a:pt x="1255427" y="93681"/>
                  <a:pt x="1255427" y="209242"/>
                </a:cubicBezTo>
                <a:lnTo>
                  <a:pt x="1255427" y="1046185"/>
                </a:lnTo>
                <a:cubicBezTo>
                  <a:pt x="1255427" y="1161746"/>
                  <a:pt x="1161746" y="1255427"/>
                  <a:pt x="1046185" y="1255427"/>
                </a:cubicBezTo>
                <a:lnTo>
                  <a:pt x="209242" y="1255427"/>
                </a:lnTo>
                <a:cubicBezTo>
                  <a:pt x="93681" y="1255427"/>
                  <a:pt x="0" y="1161746"/>
                  <a:pt x="0" y="1046185"/>
                </a:cubicBezTo>
                <a:lnTo>
                  <a:pt x="0" y="209242"/>
                </a:lnTo>
                <a:cubicBezTo>
                  <a:pt x="0" y="93681"/>
                  <a:pt x="93681" y="0"/>
                  <a:pt x="209242" y="0"/>
                </a:cubicBezTo>
                <a:close/>
              </a:path>
            </a:pathLst>
          </a:custGeom>
          <a:solidFill>
            <a:srgbClr val="942124"/>
          </a:solidFill>
          <a:ln w="25400" cap="flat" cmpd="sng" algn="ctr">
            <a:solidFill>
              <a:srgbClr val="005A9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9" name="矩形 217"/>
          <p:cNvSpPr>
            <a:spLocks noChangeArrowheads="1"/>
          </p:cNvSpPr>
          <p:nvPr/>
        </p:nvSpPr>
        <p:spPr bwMode="auto">
          <a:xfrm>
            <a:off x="772249" y="4117280"/>
            <a:ext cx="214503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8" tIns="60958" rIns="121918" bIns="6095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735" b="1" dirty="0">
                <a:solidFill>
                  <a:srgbClr val="005A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第三部分</a:t>
            </a:r>
          </a:p>
        </p:txBody>
      </p:sp>
      <p:sp>
        <p:nvSpPr>
          <p:cNvPr id="110" name="矩形 109"/>
          <p:cNvSpPr/>
          <p:nvPr/>
        </p:nvSpPr>
        <p:spPr bwMode="auto">
          <a:xfrm>
            <a:off x="4079776" y="4023844"/>
            <a:ext cx="9697077" cy="66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735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LDO</a:t>
            </a:r>
            <a:r>
              <a:rPr lang="zh-CN" altLang="en-US" sz="3735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简介</a:t>
            </a:r>
            <a:endParaRPr lang="zh-CN" altLang="en-US" sz="3735" dirty="0"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111" name="任意多边形 221"/>
          <p:cNvSpPr/>
          <p:nvPr/>
        </p:nvSpPr>
        <p:spPr>
          <a:xfrm rot="2700000">
            <a:off x="3371659" y="4352556"/>
            <a:ext cx="188240" cy="188240"/>
          </a:xfrm>
          <a:custGeom>
            <a:avLst/>
            <a:gdLst>
              <a:gd name="connsiteX0" fmla="*/ 0 w 687172"/>
              <a:gd name="connsiteY0" fmla="*/ 1 h 687172"/>
              <a:gd name="connsiteX1" fmla="*/ 477930 w 687172"/>
              <a:gd name="connsiteY1" fmla="*/ 0 h 687172"/>
              <a:gd name="connsiteX2" fmla="*/ 687172 w 687172"/>
              <a:gd name="connsiteY2" fmla="*/ 209242 h 687172"/>
              <a:gd name="connsiteX3" fmla="*/ 687172 w 687172"/>
              <a:gd name="connsiteY3" fmla="*/ 687172 h 687172"/>
              <a:gd name="connsiteX4" fmla="*/ 574946 w 687172"/>
              <a:gd name="connsiteY4" fmla="*/ 687172 h 687172"/>
              <a:gd name="connsiteX5" fmla="*/ 574945 w 687172"/>
              <a:gd name="connsiteY5" fmla="*/ 238336 h 687172"/>
              <a:gd name="connsiteX6" fmla="*/ 448836 w 687172"/>
              <a:gd name="connsiteY6" fmla="*/ 112227 h 687172"/>
              <a:gd name="connsiteX7" fmla="*/ 0 w 687172"/>
              <a:gd name="connsiteY7" fmla="*/ 112227 h 68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172" h="687172">
                <a:moveTo>
                  <a:pt x="0" y="1"/>
                </a:moveTo>
                <a:lnTo>
                  <a:pt x="477930" y="0"/>
                </a:lnTo>
                <a:cubicBezTo>
                  <a:pt x="593491" y="0"/>
                  <a:pt x="687172" y="93681"/>
                  <a:pt x="687172" y="209242"/>
                </a:cubicBezTo>
                <a:lnTo>
                  <a:pt x="687172" y="687172"/>
                </a:lnTo>
                <a:lnTo>
                  <a:pt x="574946" y="687172"/>
                </a:lnTo>
                <a:lnTo>
                  <a:pt x="574945" y="238336"/>
                </a:lnTo>
                <a:cubicBezTo>
                  <a:pt x="574946" y="168688"/>
                  <a:pt x="518485" y="112227"/>
                  <a:pt x="448836" y="112227"/>
                </a:cubicBezTo>
                <a:lnTo>
                  <a:pt x="0" y="112227"/>
                </a:lnTo>
                <a:close/>
              </a:path>
            </a:pathLst>
          </a:custGeom>
          <a:solidFill>
            <a:srgbClr val="942124"/>
          </a:solidFill>
          <a:ln w="25400" cap="flat" cmpd="sng" algn="ctr">
            <a:solidFill>
              <a:srgbClr val="005A9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735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2" name="任意多边形 222"/>
          <p:cNvSpPr/>
          <p:nvPr/>
        </p:nvSpPr>
        <p:spPr>
          <a:xfrm rot="2700000">
            <a:off x="3310357" y="4274724"/>
            <a:ext cx="343904" cy="343904"/>
          </a:xfrm>
          <a:custGeom>
            <a:avLst/>
            <a:gdLst>
              <a:gd name="connsiteX0" fmla="*/ 238336 w 1255427"/>
              <a:gd name="connsiteY0" fmla="*/ 112227 h 1255427"/>
              <a:gd name="connsiteX1" fmla="*/ 112227 w 1255427"/>
              <a:gd name="connsiteY1" fmla="*/ 238336 h 1255427"/>
              <a:gd name="connsiteX2" fmla="*/ 112227 w 1255427"/>
              <a:gd name="connsiteY2" fmla="*/ 1017091 h 1255427"/>
              <a:gd name="connsiteX3" fmla="*/ 238336 w 1255427"/>
              <a:gd name="connsiteY3" fmla="*/ 1143200 h 1255427"/>
              <a:gd name="connsiteX4" fmla="*/ 1017091 w 1255427"/>
              <a:gd name="connsiteY4" fmla="*/ 1143200 h 1255427"/>
              <a:gd name="connsiteX5" fmla="*/ 1143200 w 1255427"/>
              <a:gd name="connsiteY5" fmla="*/ 1017091 h 1255427"/>
              <a:gd name="connsiteX6" fmla="*/ 1143200 w 1255427"/>
              <a:gd name="connsiteY6" fmla="*/ 238336 h 1255427"/>
              <a:gd name="connsiteX7" fmla="*/ 1017091 w 1255427"/>
              <a:gd name="connsiteY7" fmla="*/ 112227 h 1255427"/>
              <a:gd name="connsiteX8" fmla="*/ 209242 w 1255427"/>
              <a:gd name="connsiteY8" fmla="*/ 0 h 1255427"/>
              <a:gd name="connsiteX9" fmla="*/ 1046185 w 1255427"/>
              <a:gd name="connsiteY9" fmla="*/ 0 h 1255427"/>
              <a:gd name="connsiteX10" fmla="*/ 1255427 w 1255427"/>
              <a:gd name="connsiteY10" fmla="*/ 209242 h 1255427"/>
              <a:gd name="connsiteX11" fmla="*/ 1255427 w 1255427"/>
              <a:gd name="connsiteY11" fmla="*/ 1046185 h 1255427"/>
              <a:gd name="connsiteX12" fmla="*/ 1046185 w 1255427"/>
              <a:gd name="connsiteY12" fmla="*/ 1255427 h 1255427"/>
              <a:gd name="connsiteX13" fmla="*/ 209242 w 1255427"/>
              <a:gd name="connsiteY13" fmla="*/ 1255427 h 1255427"/>
              <a:gd name="connsiteX14" fmla="*/ 0 w 1255427"/>
              <a:gd name="connsiteY14" fmla="*/ 1046185 h 1255427"/>
              <a:gd name="connsiteX15" fmla="*/ 0 w 1255427"/>
              <a:gd name="connsiteY15" fmla="*/ 209242 h 1255427"/>
              <a:gd name="connsiteX16" fmla="*/ 209242 w 1255427"/>
              <a:gd name="connsiteY16" fmla="*/ 0 h 1255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5427" h="1255427">
                <a:moveTo>
                  <a:pt x="238336" y="112227"/>
                </a:moveTo>
                <a:cubicBezTo>
                  <a:pt x="168688" y="112227"/>
                  <a:pt x="112227" y="168688"/>
                  <a:pt x="112227" y="238336"/>
                </a:cubicBezTo>
                <a:lnTo>
                  <a:pt x="112227" y="1017091"/>
                </a:lnTo>
                <a:cubicBezTo>
                  <a:pt x="112227" y="1086739"/>
                  <a:pt x="168688" y="1143200"/>
                  <a:pt x="238336" y="1143200"/>
                </a:cubicBezTo>
                <a:lnTo>
                  <a:pt x="1017091" y="1143200"/>
                </a:lnTo>
                <a:cubicBezTo>
                  <a:pt x="1086739" y="1143200"/>
                  <a:pt x="1143200" y="1086739"/>
                  <a:pt x="1143200" y="1017091"/>
                </a:cubicBezTo>
                <a:lnTo>
                  <a:pt x="1143200" y="238336"/>
                </a:lnTo>
                <a:cubicBezTo>
                  <a:pt x="1143200" y="168688"/>
                  <a:pt x="1086739" y="112227"/>
                  <a:pt x="1017091" y="112227"/>
                </a:cubicBezTo>
                <a:close/>
                <a:moveTo>
                  <a:pt x="209242" y="0"/>
                </a:moveTo>
                <a:lnTo>
                  <a:pt x="1046185" y="0"/>
                </a:lnTo>
                <a:cubicBezTo>
                  <a:pt x="1161746" y="0"/>
                  <a:pt x="1255427" y="93681"/>
                  <a:pt x="1255427" y="209242"/>
                </a:cubicBezTo>
                <a:lnTo>
                  <a:pt x="1255427" y="1046185"/>
                </a:lnTo>
                <a:cubicBezTo>
                  <a:pt x="1255427" y="1161746"/>
                  <a:pt x="1161746" y="1255427"/>
                  <a:pt x="1046185" y="1255427"/>
                </a:cubicBezTo>
                <a:lnTo>
                  <a:pt x="209242" y="1255427"/>
                </a:lnTo>
                <a:cubicBezTo>
                  <a:pt x="93681" y="1255427"/>
                  <a:pt x="0" y="1161746"/>
                  <a:pt x="0" y="1046185"/>
                </a:cubicBezTo>
                <a:lnTo>
                  <a:pt x="0" y="209242"/>
                </a:lnTo>
                <a:cubicBezTo>
                  <a:pt x="0" y="93681"/>
                  <a:pt x="93681" y="0"/>
                  <a:pt x="209242" y="0"/>
                </a:cubicBezTo>
                <a:close/>
              </a:path>
            </a:pathLst>
          </a:custGeom>
          <a:solidFill>
            <a:srgbClr val="942124"/>
          </a:solidFill>
          <a:ln w="25400" cap="flat" cmpd="sng" algn="ctr">
            <a:solidFill>
              <a:srgbClr val="005A9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矩形 217"/>
          <p:cNvSpPr>
            <a:spLocks noChangeArrowheads="1"/>
          </p:cNvSpPr>
          <p:nvPr/>
        </p:nvSpPr>
        <p:spPr bwMode="auto">
          <a:xfrm>
            <a:off x="750236" y="5147673"/>
            <a:ext cx="214503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8" tIns="60958" rIns="121918" bIns="6095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735" b="1" dirty="0">
                <a:solidFill>
                  <a:srgbClr val="005A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第四部分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4079988" y="5054237"/>
            <a:ext cx="9697077" cy="664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73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  <a:sym typeface="+mn-ea"/>
              </a:rPr>
              <a:t>程序的顺序结构与循环结构</a:t>
            </a:r>
            <a:endParaRPr lang="en-US" altLang="zh-CN" sz="3730" dirty="0" smtClean="0"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任意多边形 221"/>
          <p:cNvSpPr/>
          <p:nvPr/>
        </p:nvSpPr>
        <p:spPr>
          <a:xfrm rot="2700000">
            <a:off x="3349645" y="5382949"/>
            <a:ext cx="188240" cy="188240"/>
          </a:xfrm>
          <a:custGeom>
            <a:avLst/>
            <a:gdLst>
              <a:gd name="connsiteX0" fmla="*/ 0 w 687172"/>
              <a:gd name="connsiteY0" fmla="*/ 1 h 687172"/>
              <a:gd name="connsiteX1" fmla="*/ 477930 w 687172"/>
              <a:gd name="connsiteY1" fmla="*/ 0 h 687172"/>
              <a:gd name="connsiteX2" fmla="*/ 687172 w 687172"/>
              <a:gd name="connsiteY2" fmla="*/ 209242 h 687172"/>
              <a:gd name="connsiteX3" fmla="*/ 687172 w 687172"/>
              <a:gd name="connsiteY3" fmla="*/ 687172 h 687172"/>
              <a:gd name="connsiteX4" fmla="*/ 574946 w 687172"/>
              <a:gd name="connsiteY4" fmla="*/ 687172 h 687172"/>
              <a:gd name="connsiteX5" fmla="*/ 574945 w 687172"/>
              <a:gd name="connsiteY5" fmla="*/ 238336 h 687172"/>
              <a:gd name="connsiteX6" fmla="*/ 448836 w 687172"/>
              <a:gd name="connsiteY6" fmla="*/ 112227 h 687172"/>
              <a:gd name="connsiteX7" fmla="*/ 0 w 687172"/>
              <a:gd name="connsiteY7" fmla="*/ 112227 h 68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172" h="687172">
                <a:moveTo>
                  <a:pt x="0" y="1"/>
                </a:moveTo>
                <a:lnTo>
                  <a:pt x="477930" y="0"/>
                </a:lnTo>
                <a:cubicBezTo>
                  <a:pt x="593491" y="0"/>
                  <a:pt x="687172" y="93681"/>
                  <a:pt x="687172" y="209242"/>
                </a:cubicBezTo>
                <a:lnTo>
                  <a:pt x="687172" y="687172"/>
                </a:lnTo>
                <a:lnTo>
                  <a:pt x="574946" y="687172"/>
                </a:lnTo>
                <a:lnTo>
                  <a:pt x="574945" y="238336"/>
                </a:lnTo>
                <a:cubicBezTo>
                  <a:pt x="574946" y="168688"/>
                  <a:pt x="518485" y="112227"/>
                  <a:pt x="448836" y="112227"/>
                </a:cubicBezTo>
                <a:lnTo>
                  <a:pt x="0" y="112227"/>
                </a:lnTo>
                <a:close/>
              </a:path>
            </a:pathLst>
          </a:custGeom>
          <a:solidFill>
            <a:srgbClr val="942124"/>
          </a:solidFill>
          <a:ln w="25400" cap="flat" cmpd="sng" algn="ctr">
            <a:solidFill>
              <a:srgbClr val="005A9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735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任意多边形 222"/>
          <p:cNvSpPr/>
          <p:nvPr/>
        </p:nvSpPr>
        <p:spPr>
          <a:xfrm rot="2700000">
            <a:off x="3288344" y="5305117"/>
            <a:ext cx="343904" cy="343904"/>
          </a:xfrm>
          <a:custGeom>
            <a:avLst/>
            <a:gdLst>
              <a:gd name="connsiteX0" fmla="*/ 238336 w 1255427"/>
              <a:gd name="connsiteY0" fmla="*/ 112227 h 1255427"/>
              <a:gd name="connsiteX1" fmla="*/ 112227 w 1255427"/>
              <a:gd name="connsiteY1" fmla="*/ 238336 h 1255427"/>
              <a:gd name="connsiteX2" fmla="*/ 112227 w 1255427"/>
              <a:gd name="connsiteY2" fmla="*/ 1017091 h 1255427"/>
              <a:gd name="connsiteX3" fmla="*/ 238336 w 1255427"/>
              <a:gd name="connsiteY3" fmla="*/ 1143200 h 1255427"/>
              <a:gd name="connsiteX4" fmla="*/ 1017091 w 1255427"/>
              <a:gd name="connsiteY4" fmla="*/ 1143200 h 1255427"/>
              <a:gd name="connsiteX5" fmla="*/ 1143200 w 1255427"/>
              <a:gd name="connsiteY5" fmla="*/ 1017091 h 1255427"/>
              <a:gd name="connsiteX6" fmla="*/ 1143200 w 1255427"/>
              <a:gd name="connsiteY6" fmla="*/ 238336 h 1255427"/>
              <a:gd name="connsiteX7" fmla="*/ 1017091 w 1255427"/>
              <a:gd name="connsiteY7" fmla="*/ 112227 h 1255427"/>
              <a:gd name="connsiteX8" fmla="*/ 209242 w 1255427"/>
              <a:gd name="connsiteY8" fmla="*/ 0 h 1255427"/>
              <a:gd name="connsiteX9" fmla="*/ 1046185 w 1255427"/>
              <a:gd name="connsiteY9" fmla="*/ 0 h 1255427"/>
              <a:gd name="connsiteX10" fmla="*/ 1255427 w 1255427"/>
              <a:gd name="connsiteY10" fmla="*/ 209242 h 1255427"/>
              <a:gd name="connsiteX11" fmla="*/ 1255427 w 1255427"/>
              <a:gd name="connsiteY11" fmla="*/ 1046185 h 1255427"/>
              <a:gd name="connsiteX12" fmla="*/ 1046185 w 1255427"/>
              <a:gd name="connsiteY12" fmla="*/ 1255427 h 1255427"/>
              <a:gd name="connsiteX13" fmla="*/ 209242 w 1255427"/>
              <a:gd name="connsiteY13" fmla="*/ 1255427 h 1255427"/>
              <a:gd name="connsiteX14" fmla="*/ 0 w 1255427"/>
              <a:gd name="connsiteY14" fmla="*/ 1046185 h 1255427"/>
              <a:gd name="connsiteX15" fmla="*/ 0 w 1255427"/>
              <a:gd name="connsiteY15" fmla="*/ 209242 h 1255427"/>
              <a:gd name="connsiteX16" fmla="*/ 209242 w 1255427"/>
              <a:gd name="connsiteY16" fmla="*/ 0 h 1255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5427" h="1255427">
                <a:moveTo>
                  <a:pt x="238336" y="112227"/>
                </a:moveTo>
                <a:cubicBezTo>
                  <a:pt x="168688" y="112227"/>
                  <a:pt x="112227" y="168688"/>
                  <a:pt x="112227" y="238336"/>
                </a:cubicBezTo>
                <a:lnTo>
                  <a:pt x="112227" y="1017091"/>
                </a:lnTo>
                <a:cubicBezTo>
                  <a:pt x="112227" y="1086739"/>
                  <a:pt x="168688" y="1143200"/>
                  <a:pt x="238336" y="1143200"/>
                </a:cubicBezTo>
                <a:lnTo>
                  <a:pt x="1017091" y="1143200"/>
                </a:lnTo>
                <a:cubicBezTo>
                  <a:pt x="1086739" y="1143200"/>
                  <a:pt x="1143200" y="1086739"/>
                  <a:pt x="1143200" y="1017091"/>
                </a:cubicBezTo>
                <a:lnTo>
                  <a:pt x="1143200" y="238336"/>
                </a:lnTo>
                <a:cubicBezTo>
                  <a:pt x="1143200" y="168688"/>
                  <a:pt x="1086739" y="112227"/>
                  <a:pt x="1017091" y="112227"/>
                </a:cubicBezTo>
                <a:close/>
                <a:moveTo>
                  <a:pt x="209242" y="0"/>
                </a:moveTo>
                <a:lnTo>
                  <a:pt x="1046185" y="0"/>
                </a:lnTo>
                <a:cubicBezTo>
                  <a:pt x="1161746" y="0"/>
                  <a:pt x="1255427" y="93681"/>
                  <a:pt x="1255427" y="209242"/>
                </a:cubicBezTo>
                <a:lnTo>
                  <a:pt x="1255427" y="1046185"/>
                </a:lnTo>
                <a:cubicBezTo>
                  <a:pt x="1255427" y="1161746"/>
                  <a:pt x="1161746" y="1255427"/>
                  <a:pt x="1046185" y="1255427"/>
                </a:cubicBezTo>
                <a:lnTo>
                  <a:pt x="209242" y="1255427"/>
                </a:lnTo>
                <a:cubicBezTo>
                  <a:pt x="93681" y="1255427"/>
                  <a:pt x="0" y="1161746"/>
                  <a:pt x="0" y="1046185"/>
                </a:cubicBezTo>
                <a:lnTo>
                  <a:pt x="0" y="209242"/>
                </a:lnTo>
                <a:cubicBezTo>
                  <a:pt x="0" y="93681"/>
                  <a:pt x="93681" y="0"/>
                  <a:pt x="209242" y="0"/>
                </a:cubicBezTo>
                <a:close/>
              </a:path>
            </a:pathLst>
          </a:custGeom>
          <a:solidFill>
            <a:srgbClr val="942124"/>
          </a:solidFill>
          <a:ln w="25400" cap="flat" cmpd="sng" algn="ctr">
            <a:solidFill>
              <a:srgbClr val="005A9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217"/>
          <p:cNvSpPr>
            <a:spLocks noChangeArrowheads="1"/>
          </p:cNvSpPr>
          <p:nvPr/>
        </p:nvSpPr>
        <p:spPr bwMode="auto">
          <a:xfrm>
            <a:off x="715311" y="5979523"/>
            <a:ext cx="214503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8" tIns="60958" rIns="121918" bIns="6095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735" b="1" dirty="0">
                <a:solidFill>
                  <a:srgbClr val="005A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第五部分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4079988" y="6004832"/>
            <a:ext cx="9697077" cy="66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735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LED</a:t>
            </a:r>
            <a:r>
              <a:rPr lang="zh-CN" altLang="en-US" sz="3735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点阵编程</a:t>
            </a:r>
            <a:endParaRPr lang="zh-CN" altLang="en-US" sz="3735" dirty="0"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13" name="任意多边形 221"/>
          <p:cNvSpPr/>
          <p:nvPr/>
        </p:nvSpPr>
        <p:spPr>
          <a:xfrm rot="2700000">
            <a:off x="3314720" y="6214799"/>
            <a:ext cx="188240" cy="188240"/>
          </a:xfrm>
          <a:custGeom>
            <a:avLst/>
            <a:gdLst>
              <a:gd name="connsiteX0" fmla="*/ 0 w 687172"/>
              <a:gd name="connsiteY0" fmla="*/ 1 h 687172"/>
              <a:gd name="connsiteX1" fmla="*/ 477930 w 687172"/>
              <a:gd name="connsiteY1" fmla="*/ 0 h 687172"/>
              <a:gd name="connsiteX2" fmla="*/ 687172 w 687172"/>
              <a:gd name="connsiteY2" fmla="*/ 209242 h 687172"/>
              <a:gd name="connsiteX3" fmla="*/ 687172 w 687172"/>
              <a:gd name="connsiteY3" fmla="*/ 687172 h 687172"/>
              <a:gd name="connsiteX4" fmla="*/ 574946 w 687172"/>
              <a:gd name="connsiteY4" fmla="*/ 687172 h 687172"/>
              <a:gd name="connsiteX5" fmla="*/ 574945 w 687172"/>
              <a:gd name="connsiteY5" fmla="*/ 238336 h 687172"/>
              <a:gd name="connsiteX6" fmla="*/ 448836 w 687172"/>
              <a:gd name="connsiteY6" fmla="*/ 112227 h 687172"/>
              <a:gd name="connsiteX7" fmla="*/ 0 w 687172"/>
              <a:gd name="connsiteY7" fmla="*/ 112227 h 68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172" h="687172">
                <a:moveTo>
                  <a:pt x="0" y="1"/>
                </a:moveTo>
                <a:lnTo>
                  <a:pt x="477930" y="0"/>
                </a:lnTo>
                <a:cubicBezTo>
                  <a:pt x="593491" y="0"/>
                  <a:pt x="687172" y="93681"/>
                  <a:pt x="687172" y="209242"/>
                </a:cubicBezTo>
                <a:lnTo>
                  <a:pt x="687172" y="687172"/>
                </a:lnTo>
                <a:lnTo>
                  <a:pt x="574946" y="687172"/>
                </a:lnTo>
                <a:lnTo>
                  <a:pt x="574945" y="238336"/>
                </a:lnTo>
                <a:cubicBezTo>
                  <a:pt x="574946" y="168688"/>
                  <a:pt x="518485" y="112227"/>
                  <a:pt x="448836" y="112227"/>
                </a:cubicBezTo>
                <a:lnTo>
                  <a:pt x="0" y="112227"/>
                </a:lnTo>
                <a:close/>
              </a:path>
            </a:pathLst>
          </a:custGeom>
          <a:solidFill>
            <a:srgbClr val="942124"/>
          </a:solidFill>
          <a:ln w="25400" cap="flat" cmpd="sng" algn="ctr">
            <a:solidFill>
              <a:srgbClr val="005A9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735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任意多边形 222"/>
          <p:cNvSpPr/>
          <p:nvPr/>
        </p:nvSpPr>
        <p:spPr>
          <a:xfrm rot="2700000">
            <a:off x="3253419" y="6136967"/>
            <a:ext cx="343904" cy="343904"/>
          </a:xfrm>
          <a:custGeom>
            <a:avLst/>
            <a:gdLst>
              <a:gd name="connsiteX0" fmla="*/ 238336 w 1255427"/>
              <a:gd name="connsiteY0" fmla="*/ 112227 h 1255427"/>
              <a:gd name="connsiteX1" fmla="*/ 112227 w 1255427"/>
              <a:gd name="connsiteY1" fmla="*/ 238336 h 1255427"/>
              <a:gd name="connsiteX2" fmla="*/ 112227 w 1255427"/>
              <a:gd name="connsiteY2" fmla="*/ 1017091 h 1255427"/>
              <a:gd name="connsiteX3" fmla="*/ 238336 w 1255427"/>
              <a:gd name="connsiteY3" fmla="*/ 1143200 h 1255427"/>
              <a:gd name="connsiteX4" fmla="*/ 1017091 w 1255427"/>
              <a:gd name="connsiteY4" fmla="*/ 1143200 h 1255427"/>
              <a:gd name="connsiteX5" fmla="*/ 1143200 w 1255427"/>
              <a:gd name="connsiteY5" fmla="*/ 1017091 h 1255427"/>
              <a:gd name="connsiteX6" fmla="*/ 1143200 w 1255427"/>
              <a:gd name="connsiteY6" fmla="*/ 238336 h 1255427"/>
              <a:gd name="connsiteX7" fmla="*/ 1017091 w 1255427"/>
              <a:gd name="connsiteY7" fmla="*/ 112227 h 1255427"/>
              <a:gd name="connsiteX8" fmla="*/ 209242 w 1255427"/>
              <a:gd name="connsiteY8" fmla="*/ 0 h 1255427"/>
              <a:gd name="connsiteX9" fmla="*/ 1046185 w 1255427"/>
              <a:gd name="connsiteY9" fmla="*/ 0 h 1255427"/>
              <a:gd name="connsiteX10" fmla="*/ 1255427 w 1255427"/>
              <a:gd name="connsiteY10" fmla="*/ 209242 h 1255427"/>
              <a:gd name="connsiteX11" fmla="*/ 1255427 w 1255427"/>
              <a:gd name="connsiteY11" fmla="*/ 1046185 h 1255427"/>
              <a:gd name="connsiteX12" fmla="*/ 1046185 w 1255427"/>
              <a:gd name="connsiteY12" fmla="*/ 1255427 h 1255427"/>
              <a:gd name="connsiteX13" fmla="*/ 209242 w 1255427"/>
              <a:gd name="connsiteY13" fmla="*/ 1255427 h 1255427"/>
              <a:gd name="connsiteX14" fmla="*/ 0 w 1255427"/>
              <a:gd name="connsiteY14" fmla="*/ 1046185 h 1255427"/>
              <a:gd name="connsiteX15" fmla="*/ 0 w 1255427"/>
              <a:gd name="connsiteY15" fmla="*/ 209242 h 1255427"/>
              <a:gd name="connsiteX16" fmla="*/ 209242 w 1255427"/>
              <a:gd name="connsiteY16" fmla="*/ 0 h 1255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5427" h="1255427">
                <a:moveTo>
                  <a:pt x="238336" y="112227"/>
                </a:moveTo>
                <a:cubicBezTo>
                  <a:pt x="168688" y="112227"/>
                  <a:pt x="112227" y="168688"/>
                  <a:pt x="112227" y="238336"/>
                </a:cubicBezTo>
                <a:lnTo>
                  <a:pt x="112227" y="1017091"/>
                </a:lnTo>
                <a:cubicBezTo>
                  <a:pt x="112227" y="1086739"/>
                  <a:pt x="168688" y="1143200"/>
                  <a:pt x="238336" y="1143200"/>
                </a:cubicBezTo>
                <a:lnTo>
                  <a:pt x="1017091" y="1143200"/>
                </a:lnTo>
                <a:cubicBezTo>
                  <a:pt x="1086739" y="1143200"/>
                  <a:pt x="1143200" y="1086739"/>
                  <a:pt x="1143200" y="1017091"/>
                </a:cubicBezTo>
                <a:lnTo>
                  <a:pt x="1143200" y="238336"/>
                </a:lnTo>
                <a:cubicBezTo>
                  <a:pt x="1143200" y="168688"/>
                  <a:pt x="1086739" y="112227"/>
                  <a:pt x="1017091" y="112227"/>
                </a:cubicBezTo>
                <a:close/>
                <a:moveTo>
                  <a:pt x="209242" y="0"/>
                </a:moveTo>
                <a:lnTo>
                  <a:pt x="1046185" y="0"/>
                </a:lnTo>
                <a:cubicBezTo>
                  <a:pt x="1161746" y="0"/>
                  <a:pt x="1255427" y="93681"/>
                  <a:pt x="1255427" y="209242"/>
                </a:cubicBezTo>
                <a:lnTo>
                  <a:pt x="1255427" y="1046185"/>
                </a:lnTo>
                <a:cubicBezTo>
                  <a:pt x="1255427" y="1161746"/>
                  <a:pt x="1161746" y="1255427"/>
                  <a:pt x="1046185" y="1255427"/>
                </a:cubicBezTo>
                <a:lnTo>
                  <a:pt x="209242" y="1255427"/>
                </a:lnTo>
                <a:cubicBezTo>
                  <a:pt x="93681" y="1255427"/>
                  <a:pt x="0" y="1161746"/>
                  <a:pt x="0" y="1046185"/>
                </a:cubicBezTo>
                <a:lnTo>
                  <a:pt x="0" y="209242"/>
                </a:lnTo>
                <a:cubicBezTo>
                  <a:pt x="0" y="93681"/>
                  <a:pt x="93681" y="0"/>
                  <a:pt x="209242" y="0"/>
                </a:cubicBezTo>
                <a:close/>
              </a:path>
            </a:pathLst>
          </a:custGeom>
          <a:solidFill>
            <a:srgbClr val="942124"/>
          </a:solidFill>
          <a:ln w="25400" cap="flat" cmpd="sng" algn="ctr">
            <a:solidFill>
              <a:srgbClr val="005A9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LED</a:t>
            </a:r>
            <a:r>
              <a:rPr lang="zh-CN" altLang="en-US" sz="3200" dirty="0"/>
              <a:t>点阵编程测试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647700" y="1584008"/>
            <a:ext cx="5181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1&lt;-&gt;2</a:t>
            </a:r>
            <a:r>
              <a:rPr lang="zh-CN" altLang="en-US" dirty="0"/>
              <a:t>交叉，</a:t>
            </a:r>
            <a:r>
              <a:rPr lang="en-US" altLang="zh-CN" dirty="0"/>
              <a:t>7&lt;-&gt;8</a:t>
            </a:r>
            <a:r>
              <a:rPr lang="zh-CN" altLang="en-US" dirty="0"/>
              <a:t>交叉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X1-X8 </a:t>
            </a:r>
            <a:r>
              <a:rPr lang="zh-CN" altLang="en-US" dirty="0"/>
              <a:t>控制行</a:t>
            </a:r>
            <a:r>
              <a:rPr lang="en-US" altLang="zh-CN" dirty="0"/>
              <a:t>(ROW)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Y1-Y8</a:t>
            </a:r>
            <a:r>
              <a:rPr lang="zh-CN" altLang="en-US" dirty="0"/>
              <a:t>控制列</a:t>
            </a:r>
            <a:r>
              <a:rPr lang="en-US" altLang="zh-CN" dirty="0"/>
              <a:t>(COL)</a:t>
            </a:r>
          </a:p>
          <a:p>
            <a:pPr>
              <a:lnSpc>
                <a:spcPct val="100000"/>
              </a:lnSpc>
            </a:pPr>
            <a:r>
              <a:rPr lang="zh-CN" altLang="en-US" dirty="0"/>
              <a:t>逐行点亮</a:t>
            </a:r>
            <a:r>
              <a:rPr lang="en-US" altLang="zh-CN" dirty="0"/>
              <a:t>LED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3617439" y="1584008"/>
            <a:ext cx="7714252" cy="4654623"/>
            <a:chOff x="3617439" y="1584008"/>
            <a:chExt cx="7714252" cy="465462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7439" y="1584008"/>
              <a:ext cx="7714252" cy="465462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36179" y="5472113"/>
              <a:ext cx="2124075" cy="704850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6272" r="8793"/>
          <a:stretch>
            <a:fillRect/>
          </a:stretch>
        </p:blipFill>
        <p:spPr>
          <a:xfrm>
            <a:off x="647700" y="3536247"/>
            <a:ext cx="2955474" cy="1737745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LED</a:t>
            </a:r>
            <a:r>
              <a:rPr lang="zh-CN" altLang="en-US" sz="3200" dirty="0"/>
              <a:t>点阵显示字母</a:t>
            </a:r>
            <a:r>
              <a:rPr lang="en-US" altLang="zh-CN" sz="3200" dirty="0"/>
              <a:t>R</a:t>
            </a:r>
            <a:endParaRPr lang="zh-CN" altLang="en-US" sz="3200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>
          <a:xfrm>
            <a:off x="736905" y="1584008"/>
            <a:ext cx="10515600" cy="4351338"/>
          </a:xfrm>
        </p:spPr>
        <p:txBody>
          <a:bodyPr/>
          <a:lstStyle/>
          <a:p>
            <a:r>
              <a:rPr lang="en-US" altLang="zh-CN" dirty="0"/>
              <a:t>Demo</a:t>
            </a:r>
            <a:r>
              <a:rPr lang="zh-CN" altLang="en-US" dirty="0"/>
              <a:t>为显示字母</a:t>
            </a:r>
            <a:r>
              <a:rPr lang="en-US" altLang="zh-CN" dirty="0"/>
              <a:t>R</a:t>
            </a:r>
          </a:p>
          <a:p>
            <a:r>
              <a:rPr lang="zh-CN" altLang="en-US" dirty="0"/>
              <a:t>自己动手依次显示</a:t>
            </a:r>
            <a:r>
              <a:rPr lang="en-US" altLang="zh-CN" dirty="0"/>
              <a:t>0-9</a:t>
            </a:r>
          </a:p>
          <a:p>
            <a:r>
              <a:rPr lang="zh-CN" altLang="en-US" dirty="0"/>
              <a:t>自己动手滚动显示</a:t>
            </a:r>
            <a:r>
              <a:rPr lang="en-US" altLang="zh-CN" dirty="0"/>
              <a:t>0-9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750" y="1988027"/>
            <a:ext cx="2653081" cy="35354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49" y="2913657"/>
            <a:ext cx="2962275" cy="2609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874" y="1980207"/>
            <a:ext cx="3362325" cy="3543300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LED</a:t>
            </a:r>
            <a:r>
              <a:rPr lang="zh-CN" altLang="en-US" sz="3200" dirty="0" smtClean="0"/>
              <a:t>点阵代码举例</a:t>
            </a:r>
            <a:r>
              <a:rPr lang="zh-CN" altLang="en-US" sz="3200" dirty="0" smtClean="0"/>
              <a:t>：滚动</a:t>
            </a:r>
            <a:r>
              <a:rPr lang="en-US" altLang="zh-CN" sz="3200" dirty="0" smtClean="0"/>
              <a:t>I</a:t>
            </a:r>
            <a:r>
              <a:rPr lang="zh-CN" altLang="en-US" sz="3200" dirty="0" smtClean="0"/>
              <a:t>❤</a:t>
            </a:r>
            <a:r>
              <a:rPr lang="en-US" altLang="zh-CN" sz="3200" dirty="0" smtClean="0"/>
              <a:t>NEU</a:t>
            </a:r>
            <a:endParaRPr lang="zh-CN" altLang="en-US" sz="3200" dirty="0"/>
          </a:p>
        </p:txBody>
      </p:sp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5" y="1584008"/>
            <a:ext cx="3010850" cy="1990466"/>
          </a:xfrm>
          <a:prstGeom prst="rect">
            <a:avLst/>
          </a:prstGeom>
        </p:spPr>
      </p:pic>
      <p:sp>
        <p:nvSpPr>
          <p:cNvPr id="15" name="内容占位符 12"/>
          <p:cNvSpPr txBox="1"/>
          <p:nvPr/>
        </p:nvSpPr>
        <p:spPr>
          <a:xfrm>
            <a:off x="499624" y="3647912"/>
            <a:ext cx="2954292" cy="404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 smtClean="0"/>
              <a:t>字母</a:t>
            </a:r>
            <a:r>
              <a:rPr lang="en-US" altLang="zh-CN" dirty="0" smtClean="0"/>
              <a:t>I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535" y="1584008"/>
            <a:ext cx="3317285" cy="2063902"/>
          </a:xfrm>
          <a:prstGeom prst="rect">
            <a:avLst/>
          </a:prstGeom>
        </p:spPr>
      </p:pic>
      <p:sp>
        <p:nvSpPr>
          <p:cNvPr id="11" name="内容占位符 12"/>
          <p:cNvSpPr txBox="1"/>
          <p:nvPr/>
        </p:nvSpPr>
        <p:spPr>
          <a:xfrm>
            <a:off x="8052048" y="3647910"/>
            <a:ext cx="2954292" cy="404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 smtClean="0"/>
              <a:t>符号❤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45" y="4003640"/>
            <a:ext cx="3010850" cy="1861973"/>
          </a:xfrm>
          <a:prstGeom prst="rect">
            <a:avLst/>
          </a:prstGeom>
        </p:spPr>
      </p:pic>
      <p:sp>
        <p:nvSpPr>
          <p:cNvPr id="13" name="内容占位符 12"/>
          <p:cNvSpPr txBox="1"/>
          <p:nvPr/>
        </p:nvSpPr>
        <p:spPr>
          <a:xfrm>
            <a:off x="499624" y="5890760"/>
            <a:ext cx="2954292" cy="404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 smtClean="0"/>
              <a:t>字母</a:t>
            </a:r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17" name="内容占位符 12"/>
          <p:cNvSpPr txBox="1"/>
          <p:nvPr/>
        </p:nvSpPr>
        <p:spPr>
          <a:xfrm>
            <a:off x="4282584" y="5890760"/>
            <a:ext cx="2954292" cy="404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 smtClean="0"/>
              <a:t>字母</a:t>
            </a:r>
            <a:r>
              <a:rPr lang="en-US" altLang="zh-CN" dirty="0" smtClean="0"/>
              <a:t>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31" y="4003639"/>
            <a:ext cx="2946901" cy="1861973"/>
          </a:xfrm>
          <a:prstGeom prst="rect">
            <a:avLst/>
          </a:prstGeom>
        </p:spPr>
      </p:pic>
      <p:sp>
        <p:nvSpPr>
          <p:cNvPr id="18" name="内容占位符 12"/>
          <p:cNvSpPr txBox="1"/>
          <p:nvPr/>
        </p:nvSpPr>
        <p:spPr>
          <a:xfrm>
            <a:off x="8065544" y="5913821"/>
            <a:ext cx="2954292" cy="404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 smtClean="0"/>
              <a:t>字母</a:t>
            </a:r>
            <a:r>
              <a:rPr lang="en-US" altLang="zh-CN" dirty="0" smtClean="0"/>
              <a:t>U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535" y="4025817"/>
            <a:ext cx="3317286" cy="18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LED</a:t>
            </a:r>
            <a:r>
              <a:rPr lang="zh-CN" altLang="en-US" sz="3200" dirty="0" smtClean="0"/>
              <a:t>点阵代码举例</a:t>
            </a:r>
            <a:r>
              <a:rPr lang="zh-CN" altLang="en-US" sz="3200" dirty="0" smtClean="0"/>
              <a:t>：滚动</a:t>
            </a:r>
            <a:r>
              <a:rPr lang="en-US" altLang="zh-CN" sz="3200" dirty="0" smtClean="0"/>
              <a:t>I</a:t>
            </a:r>
            <a:r>
              <a:rPr lang="zh-CN" altLang="en-US" sz="3200" dirty="0" smtClean="0"/>
              <a:t>❤</a:t>
            </a:r>
            <a:r>
              <a:rPr lang="en-US" altLang="zh-CN" sz="3200" dirty="0" smtClean="0"/>
              <a:t>NEU</a:t>
            </a:r>
            <a:endParaRPr lang="zh-CN" altLang="en-US" sz="3200" dirty="0"/>
          </a:p>
        </p:txBody>
      </p:sp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内容占位符 12"/>
          <p:cNvSpPr txBox="1"/>
          <p:nvPr/>
        </p:nvSpPr>
        <p:spPr>
          <a:xfrm>
            <a:off x="2870419" y="5829849"/>
            <a:ext cx="2954292" cy="404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 smtClean="0"/>
              <a:t>滚动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4" y="1367877"/>
            <a:ext cx="7887423" cy="44619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常见的</a:t>
            </a:r>
            <a:r>
              <a:rPr lang="en-US" altLang="zh-CN" sz="3200" dirty="0"/>
              <a:t>LED</a:t>
            </a:r>
            <a:r>
              <a:rPr lang="zh-CN" altLang="en-US" sz="3200" dirty="0"/>
              <a:t>显示屏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647700" y="1584008"/>
            <a:ext cx="5181600" cy="4351338"/>
          </a:xfrm>
        </p:spPr>
        <p:txBody>
          <a:bodyPr/>
          <a:lstStyle/>
          <a:p>
            <a:r>
              <a:rPr lang="zh-CN" altLang="en-US" dirty="0"/>
              <a:t>公交报站</a:t>
            </a:r>
            <a:endParaRPr lang="en-US" altLang="zh-CN" dirty="0"/>
          </a:p>
          <a:p>
            <a:r>
              <a:rPr lang="zh-CN" altLang="en-US" dirty="0"/>
              <a:t>车站信息</a:t>
            </a:r>
            <a:endParaRPr lang="en-US" altLang="zh-CN" dirty="0"/>
          </a:p>
          <a:p>
            <a:r>
              <a:rPr lang="zh-CN" altLang="en-US" dirty="0"/>
              <a:t>广告招牌</a:t>
            </a:r>
            <a:endParaRPr lang="en-US" altLang="zh-CN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>
          <a:xfrm>
            <a:off x="5962475" y="1406192"/>
            <a:ext cx="5181600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2056" name="Picture 8" descr="æ¥çæºå¾å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10082" b="25311"/>
          <a:stretch>
            <a:fillRect/>
          </a:stretch>
        </p:blipFill>
        <p:spPr bwMode="auto">
          <a:xfrm>
            <a:off x="2071557" y="1462616"/>
            <a:ext cx="9334500" cy="167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æ¥çæºå¾å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6" b="42019"/>
          <a:stretch>
            <a:fillRect/>
          </a:stretch>
        </p:blipFill>
        <p:spPr bwMode="auto">
          <a:xfrm>
            <a:off x="2071557" y="3192882"/>
            <a:ext cx="9334500" cy="275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æ¥çæºå¾å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4282" r="14190" b="40427"/>
          <a:stretch>
            <a:fillRect/>
          </a:stretch>
        </p:blipFill>
        <p:spPr bwMode="auto">
          <a:xfrm>
            <a:off x="4585807" y="4900211"/>
            <a:ext cx="6820250" cy="104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LED</a:t>
            </a:r>
            <a:r>
              <a:rPr lang="zh-CN" altLang="en-US" sz="3200" dirty="0"/>
              <a:t>点阵字符显示原理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647700" y="1584008"/>
            <a:ext cx="10515600" cy="4351338"/>
          </a:xfrm>
        </p:spPr>
        <p:txBody>
          <a:bodyPr/>
          <a:lstStyle/>
          <a:p>
            <a:r>
              <a:rPr lang="en-US" altLang="zh-CN" dirty="0"/>
              <a:t>LED</a:t>
            </a:r>
            <a:r>
              <a:rPr lang="zh-CN" altLang="en-US" dirty="0"/>
              <a:t>点阵通过发光二极管组成，以灯珠亮灭来显示文字，图片，动画，视频等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779" y="2773839"/>
            <a:ext cx="1924050" cy="1971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229" y="2773839"/>
            <a:ext cx="1924050" cy="19500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104" y="2780189"/>
            <a:ext cx="1924050" cy="1917129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需要过多的</a:t>
            </a:r>
            <a:r>
              <a:rPr lang="en-US" altLang="zh-CN" sz="3200" dirty="0"/>
              <a:t>IO</a:t>
            </a:r>
            <a:r>
              <a:rPr lang="zh-CN" altLang="en-US" sz="3200" dirty="0"/>
              <a:t>控制</a:t>
            </a:r>
            <a:r>
              <a:rPr lang="en-US" altLang="zh-CN" sz="3200" dirty="0"/>
              <a:t>LED</a:t>
            </a:r>
            <a:endParaRPr lang="zh-CN" altLang="en-US" sz="3200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647700" y="1584008"/>
            <a:ext cx="10627104" cy="4351338"/>
          </a:xfrm>
        </p:spPr>
        <p:txBody>
          <a:bodyPr/>
          <a:lstStyle/>
          <a:p>
            <a:r>
              <a:rPr lang="zh-CN" altLang="en-US" dirty="0"/>
              <a:t>例如一个</a:t>
            </a:r>
            <a:r>
              <a:rPr lang="en-US" altLang="zh-CN" dirty="0"/>
              <a:t>8x8</a:t>
            </a:r>
            <a:r>
              <a:rPr lang="zh-CN" altLang="en-US" dirty="0"/>
              <a:t>的阵列，需要</a:t>
            </a:r>
            <a:r>
              <a:rPr lang="en-US" altLang="zh-CN" dirty="0"/>
              <a:t>64</a:t>
            </a:r>
            <a:r>
              <a:rPr lang="zh-CN" altLang="en-US" dirty="0"/>
              <a:t>个</a:t>
            </a:r>
            <a:r>
              <a:rPr lang="en-US" altLang="zh-CN" dirty="0"/>
              <a:t>GPIO                        </a:t>
            </a:r>
            <a:r>
              <a:rPr lang="zh-CN" altLang="en-US" b="1" dirty="0"/>
              <a:t>解决方法：</a:t>
            </a:r>
            <a:r>
              <a:rPr lang="zh-CN" altLang="en-US" dirty="0"/>
              <a:t>行列扫描，需要</a:t>
            </a:r>
            <a:r>
              <a:rPr lang="en-US" altLang="zh-CN" dirty="0"/>
              <a:t>16</a:t>
            </a:r>
            <a:r>
              <a:rPr lang="zh-CN" altLang="en-US" dirty="0"/>
              <a:t>个</a:t>
            </a:r>
          </a:p>
        </p:txBody>
      </p:sp>
      <p:pic>
        <p:nvPicPr>
          <p:cNvPr id="3074" name="Picture 2" descr="æ¥çæºå¾å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7"/>
          <a:stretch>
            <a:fillRect/>
          </a:stretch>
        </p:blipFill>
        <p:spPr bwMode="auto">
          <a:xfrm>
            <a:off x="647700" y="2231471"/>
            <a:ext cx="9529893" cy="320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LED</a:t>
            </a:r>
            <a:r>
              <a:rPr lang="zh-CN" altLang="en-US" sz="3200" dirty="0"/>
              <a:t>点阵介绍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647700" y="1584008"/>
            <a:ext cx="5181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LED</a:t>
            </a:r>
            <a:r>
              <a:rPr lang="zh-CN" altLang="en-US" dirty="0"/>
              <a:t>分</a:t>
            </a:r>
            <a:r>
              <a:rPr lang="zh-CN" altLang="en-US" b="1" dirty="0"/>
              <a:t>共阳极</a:t>
            </a:r>
            <a:r>
              <a:rPr lang="zh-CN" altLang="en-US" dirty="0"/>
              <a:t>和共阴极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LED</a:t>
            </a:r>
            <a:r>
              <a:rPr lang="zh-CN" altLang="en-US" dirty="0"/>
              <a:t>点阵内部原理图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>
          <a:xfrm>
            <a:off x="6508828" y="1584008"/>
            <a:ext cx="5181600" cy="4351338"/>
          </a:xfrm>
        </p:spPr>
        <p:txBody>
          <a:bodyPr/>
          <a:lstStyle/>
          <a:p>
            <a:r>
              <a:rPr lang="zh-CN" altLang="en-US" dirty="0"/>
              <a:t>实物图</a:t>
            </a:r>
          </a:p>
        </p:txBody>
      </p:sp>
      <p:pic>
        <p:nvPicPr>
          <p:cNvPr id="1032" name="Picture 8" descr="æ¥çæºå¾å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388" y="218959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æ¥çæºå¾å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9" t="13447"/>
          <a:stretch>
            <a:fillRect/>
          </a:stretch>
        </p:blipFill>
        <p:spPr bwMode="auto">
          <a:xfrm>
            <a:off x="712540" y="2432807"/>
            <a:ext cx="5731448" cy="363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LED</a:t>
            </a:r>
            <a:r>
              <a:rPr lang="zh-CN" altLang="en-US" sz="3200" dirty="0"/>
              <a:t>点阵电路板</a:t>
            </a:r>
            <a:r>
              <a:rPr lang="en-US" altLang="zh-CN" sz="3200" dirty="0"/>
              <a:t>-</a:t>
            </a:r>
            <a:r>
              <a:rPr lang="zh-CN" altLang="en-US" sz="3200" dirty="0"/>
              <a:t>清单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half" idx="1"/>
          </p:nvPr>
        </p:nvGraphicFramePr>
        <p:xfrm>
          <a:off x="781924" y="1381262"/>
          <a:ext cx="9763038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2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9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456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规格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位号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数量 需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45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PCB</a:t>
                      </a:r>
                      <a:r>
                        <a:rPr lang="zh-CN" altLang="en-US" dirty="0"/>
                        <a:t>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1/1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45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0805 10uF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C1,C2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2/3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456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1N5819W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1/2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456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0805 RED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1/2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456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8X8</a:t>
                      </a:r>
                      <a:r>
                        <a:rPr lang="zh-CN" altLang="en-US" dirty="0"/>
                        <a:t>点阵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456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RJ48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J3,J4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456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BSS84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Q1-Q8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8/10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456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0805 1KΩ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R1-R21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21/25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7456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AMS1117-3.3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1/1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7456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4.5*4.5</a:t>
                      </a:r>
                      <a:r>
                        <a:rPr lang="zh-CN" altLang="en-US" dirty="0"/>
                        <a:t>按键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S1-S4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4/4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7456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8p</a:t>
                      </a:r>
                      <a:r>
                        <a:rPr lang="zh-CN" altLang="en-US" dirty="0"/>
                        <a:t>单排插针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2/2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2559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磁柱、螺丝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4/4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LED</a:t>
            </a:r>
            <a:r>
              <a:rPr lang="zh-CN" altLang="en-US" sz="3200" dirty="0"/>
              <a:t>点阵电路板</a:t>
            </a:r>
            <a:r>
              <a:rPr lang="en-US" altLang="zh-CN" sz="3200" dirty="0"/>
              <a:t>-</a:t>
            </a:r>
            <a:r>
              <a:rPr lang="zh-CN" altLang="en-US" sz="3200" dirty="0"/>
              <a:t>焊接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647700" y="1352384"/>
            <a:ext cx="3615416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贴片类</a:t>
            </a:r>
            <a:r>
              <a:rPr lang="en-US" altLang="zh-CN" dirty="0"/>
              <a:t>2</a:t>
            </a:r>
            <a:r>
              <a:rPr lang="zh-CN" altLang="en-US" dirty="0"/>
              <a:t>脚器件焊接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二极管为例，电阻，电容类同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贴片类</a:t>
            </a:r>
            <a:r>
              <a:rPr lang="en-US" altLang="zh-CN" dirty="0"/>
              <a:t>3</a:t>
            </a:r>
            <a:r>
              <a:rPr lang="zh-CN" altLang="en-US" dirty="0"/>
              <a:t>脚器件焊接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三极管为例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电源芯片焊接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其他直插类器件焊接；点阵应装在单排插座再焊接，防止插座歪扭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>
          <a:xfrm>
            <a:off x="4390670" y="1160610"/>
            <a:ext cx="5181600" cy="1325563"/>
          </a:xfrm>
        </p:spPr>
        <p:txBody>
          <a:bodyPr/>
          <a:lstStyle/>
          <a:p>
            <a:r>
              <a:rPr lang="zh-CN" altLang="en-US" dirty="0"/>
              <a:t>二极管：确认方向，焊接</a:t>
            </a:r>
            <a:r>
              <a:rPr lang="en-US" altLang="zh-CN" dirty="0"/>
              <a:t>1</a:t>
            </a:r>
            <a:r>
              <a:rPr lang="zh-CN" altLang="en-US" dirty="0"/>
              <a:t>脚，焊接</a:t>
            </a:r>
            <a:r>
              <a:rPr lang="en-US" altLang="zh-CN" dirty="0"/>
              <a:t>2</a:t>
            </a:r>
            <a:r>
              <a:rPr lang="zh-CN" altLang="en-US" dirty="0"/>
              <a:t>脚</a:t>
            </a:r>
          </a:p>
        </p:txBody>
      </p:sp>
      <p:sp>
        <p:nvSpPr>
          <p:cNvPr id="5" name="内容占位符 6"/>
          <p:cNvSpPr txBox="1"/>
          <p:nvPr/>
        </p:nvSpPr>
        <p:spPr>
          <a:xfrm>
            <a:off x="4390670" y="2865272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三极管：焊接</a:t>
            </a:r>
            <a:r>
              <a:rPr lang="en-US" altLang="zh-CN" dirty="0"/>
              <a:t>1</a:t>
            </a:r>
            <a:r>
              <a:rPr lang="zh-CN" altLang="en-US" dirty="0"/>
              <a:t>脚，焊接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脚</a:t>
            </a:r>
          </a:p>
        </p:txBody>
      </p:sp>
      <p:sp>
        <p:nvSpPr>
          <p:cNvPr id="8" name="内容占位符 6"/>
          <p:cNvSpPr txBox="1"/>
          <p:nvPr/>
        </p:nvSpPr>
        <p:spPr>
          <a:xfrm>
            <a:off x="4427840" y="4711717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电源芯片：焊接</a:t>
            </a:r>
            <a:r>
              <a:rPr lang="en-US" altLang="zh-CN" dirty="0"/>
              <a:t>1</a:t>
            </a:r>
            <a:r>
              <a:rPr lang="zh-CN" altLang="en-US" dirty="0"/>
              <a:t>脚，焊接其他脚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607627" y="1692201"/>
            <a:ext cx="6555673" cy="1344027"/>
            <a:chOff x="3740333" y="2115599"/>
            <a:chExt cx="6555673" cy="134402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40333" y="2134062"/>
              <a:ext cx="1634652" cy="129644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58022" y="2134062"/>
              <a:ext cx="1386649" cy="13255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27708" y="2116430"/>
              <a:ext cx="1570306" cy="134319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04976" y="2115599"/>
              <a:ext cx="1591030" cy="1313401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4607627" y="3372691"/>
            <a:ext cx="5129367" cy="1477221"/>
            <a:chOff x="3740333" y="3502475"/>
            <a:chExt cx="5129367" cy="147722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40333" y="3502476"/>
              <a:ext cx="1634652" cy="145560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12155" y="3502476"/>
              <a:ext cx="965451" cy="145560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6117989" y="3799263"/>
              <a:ext cx="1477220" cy="883646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35592" y="3502475"/>
              <a:ext cx="1534108" cy="1455604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4607627" y="5161268"/>
            <a:ext cx="4702747" cy="1211784"/>
            <a:chOff x="3740333" y="5291052"/>
            <a:chExt cx="4702747" cy="1211784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40333" y="5323658"/>
              <a:ext cx="1905458" cy="117167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25578" y="5323658"/>
              <a:ext cx="1216994" cy="1179178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26085" y="5291052"/>
              <a:ext cx="1216995" cy="1204285"/>
            </a:xfrm>
            <a:prstGeom prst="rect">
              <a:avLst/>
            </a:prstGeom>
          </p:spPr>
        </p:pic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7012" y="4605081"/>
            <a:ext cx="1780350" cy="166148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25521" y="4605081"/>
            <a:ext cx="1789677" cy="1661484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什么是</a:t>
            </a:r>
            <a:r>
              <a:rPr lang="en-US" altLang="zh-CN" sz="3200" dirty="0"/>
              <a:t>LDO</a:t>
            </a:r>
            <a:endParaRPr lang="zh-CN" altLang="en-US" sz="3200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647700" y="1589221"/>
            <a:ext cx="10515600" cy="4752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LDO</a:t>
            </a:r>
            <a:r>
              <a:rPr lang="zh-CN" altLang="en-US" dirty="0"/>
              <a:t>即</a:t>
            </a:r>
            <a:r>
              <a:rPr lang="en-US" altLang="zh-CN" dirty="0"/>
              <a:t>low dropout regulator</a:t>
            </a:r>
            <a:r>
              <a:rPr lang="zh-CN" altLang="en-US" dirty="0"/>
              <a:t>，是一种低压差线性稳压器。这是相对于传统的线性稳压器来说的。传统的线性稳压器，如</a:t>
            </a:r>
            <a:r>
              <a:rPr lang="en-US" altLang="zh-CN" dirty="0"/>
              <a:t>78XX</a:t>
            </a:r>
            <a:r>
              <a:rPr lang="zh-CN" altLang="en-US" dirty="0"/>
              <a:t>系列的芯片都要求输入电压要比输出电压至少高出</a:t>
            </a:r>
            <a:r>
              <a:rPr lang="en-US" altLang="zh-CN" dirty="0"/>
              <a:t>2V~3V</a:t>
            </a:r>
            <a:r>
              <a:rPr lang="zh-CN" altLang="en-US" dirty="0"/>
              <a:t>，否则就不能正常工作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右图为</a:t>
            </a:r>
            <a:r>
              <a:rPr lang="en-US" altLang="zh-CN" dirty="0"/>
              <a:t>LDO</a:t>
            </a:r>
            <a:r>
              <a:rPr lang="zh-CN" altLang="en-US" dirty="0"/>
              <a:t>，由调整管</a:t>
            </a:r>
            <a:r>
              <a:rPr lang="en-US" altLang="zh-CN" dirty="0"/>
              <a:t>VT</a:t>
            </a:r>
            <a:r>
              <a:rPr lang="zh-CN" altLang="en-US" dirty="0"/>
              <a:t>、取样电阻</a:t>
            </a:r>
            <a:r>
              <a:rPr lang="en-US" altLang="zh-CN" dirty="0"/>
              <a:t>R1</a:t>
            </a:r>
            <a:r>
              <a:rPr lang="zh-CN" altLang="en-US" dirty="0"/>
              <a:t>和</a:t>
            </a:r>
            <a:r>
              <a:rPr lang="en-US" altLang="zh-CN" dirty="0"/>
              <a:t>R2</a:t>
            </a:r>
            <a:r>
              <a:rPr lang="zh-CN" altLang="en-US" dirty="0"/>
              <a:t>、比较放大器</a:t>
            </a:r>
            <a:r>
              <a:rPr lang="en-US" altLang="zh-CN" dirty="0"/>
              <a:t>A</a:t>
            </a:r>
            <a:r>
              <a:rPr lang="zh-CN" altLang="en-US" dirty="0"/>
              <a:t>组成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LDO</a:t>
            </a:r>
            <a:r>
              <a:rPr lang="zh-CN" altLang="en-US" dirty="0"/>
              <a:t>常用于输入、输出电压差较小的情况，几十毫伏</a:t>
            </a:r>
            <a:r>
              <a:rPr lang="en-US" altLang="zh-CN" dirty="0"/>
              <a:t>~</a:t>
            </a:r>
            <a:r>
              <a:rPr lang="zh-CN" altLang="en-US" dirty="0"/>
              <a:t>几伏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更大压差情况例如输入大于输出十几甚至几十伏特，情况下多使用</a:t>
            </a:r>
            <a:r>
              <a:rPr lang="en-US" altLang="zh-CN" dirty="0"/>
              <a:t>DC/DC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DC/DC</a:t>
            </a:r>
            <a:r>
              <a:rPr lang="zh-CN" altLang="en-US" dirty="0"/>
              <a:t>表示的是高压（低压）直流电源变换为低压（高压）直流电源，</a:t>
            </a:r>
            <a:r>
              <a:rPr lang="en-US" altLang="zh-CN" dirty="0"/>
              <a:t>DC(</a:t>
            </a:r>
            <a:r>
              <a:rPr lang="zh-CN" altLang="en-US" dirty="0"/>
              <a:t>直流</a:t>
            </a:r>
            <a:r>
              <a:rPr lang="en-US" altLang="zh-CN" dirty="0"/>
              <a:t>)</a:t>
            </a:r>
            <a:r>
              <a:rPr lang="zh-CN" altLang="en-US" dirty="0"/>
              <a:t>是相对于家用市电</a:t>
            </a:r>
            <a:r>
              <a:rPr lang="en-US" altLang="zh-CN" dirty="0"/>
              <a:t>AC</a:t>
            </a:r>
            <a:r>
              <a:rPr lang="zh-CN" altLang="en-US" dirty="0"/>
              <a:t>（交流）的。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LDO</a:t>
            </a:r>
            <a:r>
              <a:rPr lang="zh-CN" altLang="en-US" dirty="0"/>
              <a:t>：噪声低，成本低，效率随压差增大而降低，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DC/DC</a:t>
            </a:r>
            <a:r>
              <a:rPr lang="zh-CN" altLang="en-US" dirty="0"/>
              <a:t>：噪声较高，成本较高，效率高，可以升压或降压</a:t>
            </a:r>
          </a:p>
        </p:txBody>
      </p:sp>
      <p:pic>
        <p:nvPicPr>
          <p:cNvPr id="7170" name="Picture 2" descr="https://gss1.bdstatic.com/9vo3dSag_xI4khGkpoWK1HF6hhy/baike/s%3D250/sign=2318d78f05f431adb8d2443c7b37ac0f/8cb1cb13495409234cfb51639b58d109b3de49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050" y="2354860"/>
            <a:ext cx="238125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403854" y="747856"/>
            <a:ext cx="231913" cy="275713"/>
            <a:chOff x="0" y="260868"/>
            <a:chExt cx="308417" cy="366666"/>
          </a:xfrm>
        </p:grpSpPr>
        <p:sp>
          <p:nvSpPr>
            <p:cNvPr id="31" name="矩形 30"/>
            <p:cNvSpPr/>
            <p:nvPr/>
          </p:nvSpPr>
          <p:spPr>
            <a:xfrm>
              <a:off x="0" y="260868"/>
              <a:ext cx="179512" cy="360040"/>
            </a:xfrm>
            <a:prstGeom prst="rect">
              <a:avLst/>
            </a:prstGeom>
            <a:solidFill>
              <a:srgbClr val="252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18661" y="267494"/>
              <a:ext cx="89756" cy="360040"/>
            </a:xfrm>
            <a:prstGeom prst="rect">
              <a:avLst/>
            </a:prstGeom>
            <a:solidFill>
              <a:srgbClr val="5265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864d0744-c624-433e-a719-614b22c314ad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3091036"/>
  <p:tag name="MH_LIBRARY" val="GRAPHIC"/>
  <p:tag name="MH_ORDER" val="文本框 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3091036"/>
  <p:tag name="MH_LIBRARY" val="GRAPHIC"/>
  <p:tag name="MH_ORDER" val="Straight Connector 12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906</Words>
  <Application>Microsoft Office PowerPoint</Application>
  <PresentationFormat>宽屏</PresentationFormat>
  <Paragraphs>197</Paragraphs>
  <Slides>23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Raleway</vt:lpstr>
      <vt:lpstr>等线</vt:lpstr>
      <vt:lpstr>宋体</vt:lpstr>
      <vt:lpstr>微软雅黑</vt:lpstr>
      <vt:lpstr>微软雅黑 Light</vt:lpstr>
      <vt:lpstr>Arial</vt:lpstr>
      <vt:lpstr>Calibri</vt:lpstr>
      <vt:lpstr>Office 主题​​</vt:lpstr>
      <vt:lpstr>PowerPoint 演示文稿</vt:lpstr>
      <vt:lpstr>PowerPoint 演示文稿</vt:lpstr>
      <vt:lpstr>常见的LED显示屏</vt:lpstr>
      <vt:lpstr>LED点阵字符显示原理</vt:lpstr>
      <vt:lpstr>需要过多的IO控制LED</vt:lpstr>
      <vt:lpstr>LED点阵介绍</vt:lpstr>
      <vt:lpstr>LED点阵电路板-清单</vt:lpstr>
      <vt:lpstr>LED点阵电路板-焊接</vt:lpstr>
      <vt:lpstr>什么是LDO</vt:lpstr>
      <vt:lpstr>MOSFET管开关控制原理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LED点阵编程测试</vt:lpstr>
      <vt:lpstr>LED点阵显示字母R</vt:lpstr>
      <vt:lpstr>LED点阵代码举例：滚动I❤NEU</vt:lpstr>
      <vt:lpstr>LED点阵代码举例：滚动I❤NEU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hasee</cp:lastModifiedBy>
  <cp:revision>1366</cp:revision>
  <dcterms:created xsi:type="dcterms:W3CDTF">2019-03-16T14:43:00Z</dcterms:created>
  <dcterms:modified xsi:type="dcterms:W3CDTF">2019-03-18T08:12:07Z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